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54"/>
  </p:notesMasterIdLst>
  <p:sldIdLst>
    <p:sldId id="258" r:id="rId2"/>
    <p:sldId id="259" r:id="rId3"/>
    <p:sldId id="260" r:id="rId4"/>
    <p:sldId id="268" r:id="rId5"/>
    <p:sldId id="261" r:id="rId6"/>
    <p:sldId id="269" r:id="rId7"/>
    <p:sldId id="262" r:id="rId8"/>
    <p:sldId id="270" r:id="rId9"/>
    <p:sldId id="263" r:id="rId10"/>
    <p:sldId id="271" r:id="rId11"/>
    <p:sldId id="264" r:id="rId12"/>
    <p:sldId id="265" r:id="rId13"/>
    <p:sldId id="312" r:id="rId14"/>
    <p:sldId id="313" r:id="rId15"/>
    <p:sldId id="266" r:id="rId16"/>
    <p:sldId id="267" r:id="rId17"/>
    <p:sldId id="309" r:id="rId18"/>
    <p:sldId id="310" r:id="rId19"/>
    <p:sldId id="311" r:id="rId20"/>
    <p:sldId id="272" r:id="rId21"/>
    <p:sldId id="276" r:id="rId22"/>
    <p:sldId id="273" r:id="rId23"/>
    <p:sldId id="275" r:id="rId24"/>
    <p:sldId id="274" r:id="rId25"/>
    <p:sldId id="277" r:id="rId26"/>
    <p:sldId id="278" r:id="rId27"/>
    <p:sldId id="279" r:id="rId28"/>
    <p:sldId id="280" r:id="rId29"/>
    <p:sldId id="281" r:id="rId30"/>
    <p:sldId id="283" r:id="rId31"/>
    <p:sldId id="282" r:id="rId32"/>
    <p:sldId id="284" r:id="rId33"/>
    <p:sldId id="285" r:id="rId34"/>
    <p:sldId id="286" r:id="rId35"/>
    <p:sldId id="287" r:id="rId36"/>
    <p:sldId id="288" r:id="rId37"/>
    <p:sldId id="289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6" r:id="rId51"/>
    <p:sldId id="307" r:id="rId52"/>
    <p:sldId id="308" r:id="rId5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99"/>
    <a:srgbClr val="FA00FA"/>
    <a:srgbClr val="FFBDBD"/>
    <a:srgbClr val="CC0099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964" autoAdjust="0"/>
  </p:normalViewPr>
  <p:slideViewPr>
    <p:cSldViewPr>
      <p:cViewPr>
        <p:scale>
          <a:sx n="100" d="100"/>
          <a:sy n="100" d="100"/>
        </p:scale>
        <p:origin x="-294" y="9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538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9216159439541096E-2"/>
          <c:y val="2.0406313649378633E-2"/>
          <c:w val="0.44612383754746204"/>
          <c:h val="0.5514833458220954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ОО "Познавательное развитие"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н.г.</c:v>
                </c:pt>
                <c:pt idx="1">
                  <c:v>к.г.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55</c:v>
                </c:pt>
                <c:pt idx="1">
                  <c:v>33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ОО "Художественно-эстетическое развитие"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н.г.</c:v>
                </c:pt>
                <c:pt idx="1">
                  <c:v>к.г.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59</c:v>
                </c:pt>
                <c:pt idx="1">
                  <c:v>25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ОО "Речевое развитие"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н.г.</c:v>
                </c:pt>
                <c:pt idx="1">
                  <c:v>к.г.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31</c:v>
                </c:pt>
                <c:pt idx="1">
                  <c:v>14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ОО "Социально-коммуникативное развитие"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н.г.</c:v>
                </c:pt>
                <c:pt idx="1">
                  <c:v>к.г.</c:v>
                </c:pt>
              </c:strCache>
            </c:strRef>
          </c:cat>
          <c:val>
            <c:numRef>
              <c:f>Лист1!$E$2:$E$3</c:f>
              <c:numCache>
                <c:formatCode>General</c:formatCode>
                <c:ptCount val="2"/>
                <c:pt idx="0">
                  <c:v>55</c:v>
                </c:pt>
                <c:pt idx="1">
                  <c:v>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8048384"/>
        <c:axId val="29381376"/>
      </c:barChart>
      <c:catAx>
        <c:axId val="2804838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29381376"/>
        <c:crosses val="autoZero"/>
        <c:auto val="1"/>
        <c:lblAlgn val="ctr"/>
        <c:lblOffset val="100"/>
        <c:noMultiLvlLbl val="0"/>
      </c:catAx>
      <c:valAx>
        <c:axId val="293813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50"/>
            </a:pPr>
            <a:endParaRPr lang="ru-RU"/>
          </a:p>
        </c:txPr>
        <c:crossAx val="2804838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57060387898076681"/>
          <c:y val="1.6784064409481353E-3"/>
          <c:w val="0.29572041015050615"/>
          <c:h val="0.57158010812037441"/>
        </c:manualLayout>
      </c:layout>
      <c:overlay val="0"/>
      <c:txPr>
        <a:bodyPr/>
        <a:lstStyle/>
        <a:p>
          <a:pPr>
            <a:defRPr sz="10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4750880170402526E-2"/>
          <c:y val="3.7933824792686074E-2"/>
          <c:w val="0.53606878929161128"/>
          <c:h val="0.5434472013440159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ОО "Познавательное развитие"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н.г.</c:v>
                </c:pt>
                <c:pt idx="1">
                  <c:v>к.г.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38</c:v>
                </c:pt>
                <c:pt idx="1">
                  <c:v>15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ОО "Художественно-эстетическое развитие"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н.г.</c:v>
                </c:pt>
                <c:pt idx="1">
                  <c:v>к.г.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49</c:v>
                </c:pt>
                <c:pt idx="1">
                  <c:v>16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ОО "Речевое развитие"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н.г.</c:v>
                </c:pt>
                <c:pt idx="1">
                  <c:v>к.г.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50</c:v>
                </c:pt>
                <c:pt idx="1">
                  <c:v>17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ОО "Социально-коммуникативное развитие"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н.г.</c:v>
                </c:pt>
                <c:pt idx="1">
                  <c:v>к.г.</c:v>
                </c:pt>
              </c:strCache>
            </c:strRef>
          </c:cat>
          <c:val>
            <c:numRef>
              <c:f>Лист1!$E$2:$E$3</c:f>
              <c:numCache>
                <c:formatCode>General</c:formatCode>
                <c:ptCount val="2"/>
                <c:pt idx="0">
                  <c:v>40</c:v>
                </c:pt>
                <c:pt idx="1">
                  <c:v>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4409088"/>
        <c:axId val="34419072"/>
      </c:barChart>
      <c:catAx>
        <c:axId val="3440908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34419072"/>
        <c:crosses val="autoZero"/>
        <c:auto val="1"/>
        <c:lblAlgn val="ctr"/>
        <c:lblOffset val="100"/>
        <c:noMultiLvlLbl val="0"/>
      </c:catAx>
      <c:valAx>
        <c:axId val="344190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3440908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3997391094476097"/>
          <c:y val="1.2431622143736779E-2"/>
          <c:w val="0.3417809898517023"/>
          <c:h val="0.64201780742330072"/>
        </c:manualLayout>
      </c:layout>
      <c:overlay val="0"/>
      <c:txPr>
        <a:bodyPr/>
        <a:lstStyle/>
        <a:p>
          <a:pPr>
            <a:defRPr sz="105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5211755655841331E-2"/>
          <c:y val="6.092851491335944E-2"/>
          <c:w val="0.39209374063922575"/>
          <c:h val="0.5766016580753973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ОО "Познавательное развитие"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н.г.</c:v>
                </c:pt>
                <c:pt idx="1">
                  <c:v>к.г.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70</c:v>
                </c:pt>
                <c:pt idx="1">
                  <c:v>41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ОО "Художественно-эстетическое развитие"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н.г.</c:v>
                </c:pt>
                <c:pt idx="1">
                  <c:v>к.г.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72</c:v>
                </c:pt>
                <c:pt idx="1">
                  <c:v>34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ОО "Речевое развитие"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н.г.</c:v>
                </c:pt>
                <c:pt idx="1">
                  <c:v>к.г.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55</c:v>
                </c:pt>
                <c:pt idx="1">
                  <c:v>28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ОО "Социально-коммуникативное развитие"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н.г.</c:v>
                </c:pt>
                <c:pt idx="1">
                  <c:v>к.г.</c:v>
                </c:pt>
              </c:strCache>
            </c:strRef>
          </c:cat>
          <c:val>
            <c:numRef>
              <c:f>Лист1!$E$2:$E$3</c:f>
              <c:numCache>
                <c:formatCode>General</c:formatCode>
                <c:ptCount val="2"/>
                <c:pt idx="0">
                  <c:v>55</c:v>
                </c:pt>
                <c:pt idx="1">
                  <c:v>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4441472"/>
        <c:axId val="34447360"/>
      </c:barChart>
      <c:catAx>
        <c:axId val="3444147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34447360"/>
        <c:crosses val="autoZero"/>
        <c:auto val="1"/>
        <c:lblAlgn val="ctr"/>
        <c:lblOffset val="100"/>
        <c:noMultiLvlLbl val="0"/>
      </c:catAx>
      <c:valAx>
        <c:axId val="344473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3444147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49253001424595577"/>
          <c:y val="5.5109589245165368E-2"/>
          <c:w val="0.31547303464172061"/>
          <c:h val="0.73798498339914598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BF774E-7DA1-4ED3-8866-5AF19B0C6C2B}" type="datetimeFigureOut">
              <a:rPr lang="ru-RU" smtClean="0"/>
              <a:t>22.03.2017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7A94F4-5F5B-4833-9298-BBE170FF5D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33150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7A45B-76FE-43D5-9859-AB9551573688}" type="datetimeFigureOut">
              <a:rPr lang="ru-RU" smtClean="0"/>
              <a:t>22.03.2017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61D1-63D0-4F90-9DF6-1F07ABE6EE83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7A45B-76FE-43D5-9859-AB9551573688}" type="datetimeFigureOut">
              <a:rPr lang="ru-RU" smtClean="0"/>
              <a:t>22.03.2017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61D1-63D0-4F90-9DF6-1F07ABE6EE8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7A45B-76FE-43D5-9859-AB9551573688}" type="datetimeFigureOut">
              <a:rPr lang="ru-RU" smtClean="0"/>
              <a:t>22.03.2017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61D1-63D0-4F90-9DF6-1F07ABE6EE8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7A45B-76FE-43D5-9859-AB9551573688}" type="datetimeFigureOut">
              <a:rPr lang="ru-RU" smtClean="0"/>
              <a:t>22.03.2017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61D1-63D0-4F90-9DF6-1F07ABE6EE8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7A45B-76FE-43D5-9859-AB9551573688}" type="datetimeFigureOut">
              <a:rPr lang="ru-RU" smtClean="0"/>
              <a:t>22.03.2017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61D1-63D0-4F90-9DF6-1F07ABE6EE8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7A45B-76FE-43D5-9859-AB9551573688}" type="datetimeFigureOut">
              <a:rPr lang="ru-RU" smtClean="0"/>
              <a:t>22.03.2017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61D1-63D0-4F90-9DF6-1F07ABE6EE8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7A45B-76FE-43D5-9859-AB9551573688}" type="datetimeFigureOut">
              <a:rPr lang="ru-RU" smtClean="0"/>
              <a:t>22.03.2017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61D1-63D0-4F90-9DF6-1F07ABE6EE83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7A45B-76FE-43D5-9859-AB9551573688}" type="datetimeFigureOut">
              <a:rPr lang="ru-RU" smtClean="0"/>
              <a:t>22.03.2017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61D1-63D0-4F90-9DF6-1F07ABE6EE8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7A45B-76FE-43D5-9859-AB9551573688}" type="datetimeFigureOut">
              <a:rPr lang="ru-RU" smtClean="0"/>
              <a:t>22.03.2017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61D1-63D0-4F90-9DF6-1F07ABE6EE8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7A45B-76FE-43D5-9859-AB9551573688}" type="datetimeFigureOut">
              <a:rPr lang="ru-RU" smtClean="0"/>
              <a:t>22.03.2017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61D1-63D0-4F90-9DF6-1F07ABE6EE8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7A45B-76FE-43D5-9859-AB9551573688}" type="datetimeFigureOut">
              <a:rPr lang="ru-RU" smtClean="0"/>
              <a:t>22.03.2017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61D1-63D0-4F90-9DF6-1F07ABE6EE83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AA7A45B-76FE-43D5-9859-AB9551573688}" type="datetimeFigureOut">
              <a:rPr lang="ru-RU" smtClean="0"/>
              <a:t>22.03.2017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04461D1-63D0-4F90-9DF6-1F07ABE6EE8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jpe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3" Type="http://schemas.openxmlformats.org/officeDocument/2006/relationships/image" Target="../media/image51.jpeg"/><Relationship Id="rId7" Type="http://schemas.openxmlformats.org/officeDocument/2006/relationships/image" Target="../media/image55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Relationship Id="rId9" Type="http://schemas.openxmlformats.org/officeDocument/2006/relationships/image" Target="../media/image57.jpe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a2b2.ru/storage/images/kindergardens/9146/teachers/17885/17885_main_7a82425cff1a2e31db4f934a6cc4f49a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317" y="-15890"/>
            <a:ext cx="9213004" cy="7117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-53318" y="-12241"/>
            <a:ext cx="919731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rgbClr val="990099"/>
                </a:solidFill>
                <a:latin typeface="Comic Sans MS" panose="030F0702030302020204" pitchFamily="66" charset="0"/>
              </a:rPr>
              <a:t>Портфолио</a:t>
            </a:r>
          </a:p>
          <a:p>
            <a:r>
              <a:rPr lang="ru-RU" sz="6600" b="1" dirty="0" smtClean="0">
                <a:solidFill>
                  <a:srgbClr val="990099"/>
                </a:solidFill>
                <a:latin typeface="Comic Sans MS" panose="030F0702030302020204" pitchFamily="66" charset="0"/>
              </a:rPr>
              <a:t> воспитателя</a:t>
            </a:r>
          </a:p>
        </p:txBody>
      </p:sp>
    </p:spTree>
    <p:extLst>
      <p:ext uri="{BB962C8B-B14F-4D97-AF65-F5344CB8AC3E}">
        <p14:creationId xmlns:p14="http://schemas.microsoft.com/office/powerpoint/2010/main" val="2780090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332656"/>
            <a:ext cx="806489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FA00FA"/>
                </a:solidFill>
                <a:latin typeface="Comic Sans MS" panose="030F0702030302020204" pitchFamily="66" charset="0"/>
              </a:rPr>
              <a:t>«Никогда не останавливаться </a:t>
            </a:r>
          </a:p>
          <a:p>
            <a:pPr algn="ctr"/>
            <a:r>
              <a:rPr lang="ru-RU" sz="4000" b="1" dirty="0">
                <a:solidFill>
                  <a:srgbClr val="FA00FA"/>
                </a:solidFill>
                <a:latin typeface="Comic Sans MS" panose="030F0702030302020204" pitchFamily="66" charset="0"/>
              </a:rPr>
              <a:t>на достигнутом, </a:t>
            </a:r>
          </a:p>
          <a:p>
            <a:pPr algn="ctr"/>
            <a:r>
              <a:rPr lang="ru-RU" sz="4000" b="1" dirty="0">
                <a:solidFill>
                  <a:srgbClr val="FA00FA"/>
                </a:solidFill>
                <a:latin typeface="Comic Sans MS" panose="030F0702030302020204" pitchFamily="66" charset="0"/>
              </a:rPr>
              <a:t>Делиться не задумываясь,</a:t>
            </a:r>
          </a:p>
          <a:p>
            <a:pPr algn="ctr"/>
            <a:r>
              <a:rPr lang="ru-RU" sz="4000" b="1" dirty="0">
                <a:solidFill>
                  <a:srgbClr val="FA00FA"/>
                </a:solidFill>
                <a:latin typeface="Comic Sans MS" panose="030F0702030302020204" pitchFamily="66" charset="0"/>
              </a:rPr>
              <a:t>Учить – обучаясь самой.»</a:t>
            </a:r>
          </a:p>
        </p:txBody>
      </p:sp>
      <p:pic>
        <p:nvPicPr>
          <p:cNvPr id="1026" name="Picture 2" descr="https://im2-tub-ru.yandex.net/i?id=b938a4fbfc6606d175beda7b9022c1fe-l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887201"/>
            <a:ext cx="5760640" cy="3813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2967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a2b2.ru/storage/images/kindergardens/9146/teachers/17885/17885_main_7a82425cff1a2e31db4f934a6cc4f49a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-28397" y="188640"/>
            <a:ext cx="6112566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990099"/>
                </a:solidFill>
                <a:latin typeface="Comic Sans MS" panose="030F0702030302020204" pitchFamily="66" charset="0"/>
              </a:rPr>
              <a:t>4.Эссе </a:t>
            </a:r>
          </a:p>
          <a:p>
            <a:pPr algn="ctr"/>
            <a:r>
              <a:rPr lang="ru-RU" sz="3200" b="1" dirty="0" smtClean="0">
                <a:solidFill>
                  <a:srgbClr val="990099"/>
                </a:solidFill>
                <a:latin typeface="Comic Sans MS" panose="030F0702030302020204" pitchFamily="66" charset="0"/>
              </a:rPr>
              <a:t>«Я – воспитатель, а это значит…»</a:t>
            </a:r>
            <a:endParaRPr lang="ru-RU" sz="7200" b="1" dirty="0" smtClean="0">
              <a:solidFill>
                <a:srgbClr val="990099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3970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404664"/>
            <a:ext cx="8677472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Comic Sans MS" panose="030F0702030302020204" pitchFamily="66" charset="0"/>
              </a:rPr>
              <a:t>Первая главная задача воспитателя – обеспечить психологический </a:t>
            </a:r>
          </a:p>
          <a:p>
            <a:r>
              <a:rPr lang="ru-RU" sz="2000" dirty="0">
                <a:latin typeface="Comic Sans MS" panose="030F0702030302020204" pitchFamily="66" charset="0"/>
              </a:rPr>
              <a:t>комфорт каждому ребёнку. Среди важнейших средств воспитания </a:t>
            </a:r>
          </a:p>
          <a:p>
            <a:r>
              <a:rPr lang="ru-RU" sz="2000" dirty="0">
                <a:latin typeface="Comic Sans MS" panose="030F0702030302020204" pitchFamily="66" charset="0"/>
              </a:rPr>
              <a:t>на первом месте – личный пример педагога и его слова. </a:t>
            </a:r>
            <a:r>
              <a:rPr lang="ru-RU" sz="2000" dirty="0" smtClean="0">
                <a:latin typeface="Comic Sans MS" panose="030F0702030302020204" pitchFamily="66" charset="0"/>
              </a:rPr>
              <a:t>Воспитатель сам </a:t>
            </a:r>
            <a:r>
              <a:rPr lang="ru-RU" sz="2000" dirty="0">
                <a:latin typeface="Comic Sans MS" panose="030F0702030302020204" pitchFamily="66" charset="0"/>
              </a:rPr>
              <a:t>должен быть воспитан. Настоящий воспитатель, тот, кто </a:t>
            </a:r>
            <a:r>
              <a:rPr lang="ru-RU" sz="2000" dirty="0" smtClean="0">
                <a:latin typeface="Comic Sans MS" panose="030F0702030302020204" pitchFamily="66" charset="0"/>
              </a:rPr>
              <a:t>постоянно учится </a:t>
            </a:r>
            <a:r>
              <a:rPr lang="ru-RU" sz="2000" dirty="0">
                <a:latin typeface="Comic Sans MS" panose="030F0702030302020204" pitchFamily="66" charset="0"/>
              </a:rPr>
              <a:t>науке и искусству воспитания, постоянно занимается </a:t>
            </a:r>
            <a:r>
              <a:rPr lang="ru-RU" sz="2000" dirty="0" smtClean="0">
                <a:latin typeface="Comic Sans MS" panose="030F0702030302020204" pitchFamily="66" charset="0"/>
              </a:rPr>
              <a:t> самовоспитанием</a:t>
            </a:r>
            <a:r>
              <a:rPr lang="ru-RU" sz="2000" dirty="0">
                <a:latin typeface="Comic Sans MS" panose="030F0702030302020204" pitchFamily="66" charset="0"/>
              </a:rPr>
              <a:t>. </a:t>
            </a:r>
            <a:r>
              <a:rPr lang="ru-RU" sz="2000" i="1" dirty="0" err="1">
                <a:latin typeface="Comic Sans MS" panose="030F0702030302020204" pitchFamily="66" charset="0"/>
              </a:rPr>
              <a:t>Л.Н.Толстой</a:t>
            </a:r>
            <a:r>
              <a:rPr lang="ru-RU" sz="2000" i="1" dirty="0">
                <a:latin typeface="Comic Sans MS" panose="030F0702030302020204" pitchFamily="66" charset="0"/>
              </a:rPr>
              <a:t> утверждал: «Воспитание детей </a:t>
            </a:r>
            <a:r>
              <a:rPr lang="ru-RU" sz="2000" i="1" dirty="0" smtClean="0">
                <a:latin typeface="Comic Sans MS" panose="030F0702030302020204" pitchFamily="66" charset="0"/>
              </a:rPr>
              <a:t>есть только </a:t>
            </a:r>
            <a:r>
              <a:rPr lang="ru-RU" sz="2000" i="1" dirty="0">
                <a:latin typeface="Comic Sans MS" panose="030F0702030302020204" pitchFamily="66" charset="0"/>
              </a:rPr>
              <a:t>самосовершенствование воспитателей».</a:t>
            </a:r>
          </a:p>
          <a:p>
            <a:r>
              <a:rPr lang="ru-RU" sz="2000" b="1" i="1" dirty="0">
                <a:solidFill>
                  <a:srgbClr val="FA00FA"/>
                </a:solidFill>
                <a:latin typeface="Comic Sans MS" panose="030F0702030302020204" pitchFamily="66" charset="0"/>
              </a:rPr>
              <a:t>Каким же должен быть воспитатель?</a:t>
            </a:r>
          </a:p>
          <a:p>
            <a:r>
              <a:rPr lang="ru-RU" sz="2000" b="1" dirty="0">
                <a:latin typeface="Comic Sans MS" panose="030F0702030302020204" pitchFamily="66" charset="0"/>
              </a:rPr>
              <a:t>Во-первых</a:t>
            </a:r>
            <a:r>
              <a:rPr lang="ru-RU" sz="2000" dirty="0">
                <a:latin typeface="Comic Sans MS" panose="030F0702030302020204" pitchFamily="66" charset="0"/>
              </a:rPr>
              <a:t>, воспитатель должен обладать личностными качествами, </a:t>
            </a:r>
            <a:r>
              <a:rPr lang="ru-RU" sz="2000" dirty="0" smtClean="0">
                <a:latin typeface="Comic Sans MS" panose="030F0702030302020204" pitchFamily="66" charset="0"/>
              </a:rPr>
              <a:t>чтобы </a:t>
            </a:r>
            <a:r>
              <a:rPr lang="ru-RU" sz="2000" dirty="0">
                <a:latin typeface="Comic Sans MS" panose="030F0702030302020204" pitchFamily="66" charset="0"/>
              </a:rPr>
              <a:t>успешно работать  с детьми.</a:t>
            </a:r>
          </a:p>
          <a:p>
            <a:r>
              <a:rPr lang="ru-RU" sz="2000" b="1" dirty="0">
                <a:latin typeface="Comic Sans MS" panose="030F0702030302020204" pitchFamily="66" charset="0"/>
              </a:rPr>
              <a:t>Во-вторых</a:t>
            </a:r>
            <a:r>
              <a:rPr lang="ru-RU" sz="2000" dirty="0">
                <a:latin typeface="Comic Sans MS" panose="030F0702030302020204" pitchFamily="66" charset="0"/>
              </a:rPr>
              <a:t>, воспитатель должен  обладать профессиональным </a:t>
            </a:r>
          </a:p>
          <a:p>
            <a:r>
              <a:rPr lang="ru-RU" sz="2000" dirty="0">
                <a:latin typeface="Comic Sans MS" panose="030F0702030302020204" pitchFamily="66" charset="0"/>
              </a:rPr>
              <a:t>мастерством, чтобы сформировать  всесторонне развитую личность.</a:t>
            </a:r>
          </a:p>
          <a:p>
            <a:r>
              <a:rPr lang="ru-RU" sz="2000" dirty="0">
                <a:latin typeface="Comic Sans MS" panose="030F0702030302020204" pitchFamily="66" charset="0"/>
              </a:rPr>
              <a:t>Если в детском саду дети растут в атмосфере доброжелательности, </a:t>
            </a:r>
          </a:p>
          <a:p>
            <a:r>
              <a:rPr lang="ru-RU" sz="2000" dirty="0">
                <a:latin typeface="Comic Sans MS" panose="030F0702030302020204" pitchFamily="66" charset="0"/>
              </a:rPr>
              <a:t>т</a:t>
            </a:r>
            <a:r>
              <a:rPr lang="ru-RU" sz="2000" dirty="0" smtClean="0">
                <a:latin typeface="Comic Sans MS" panose="030F0702030302020204" pitchFamily="66" charset="0"/>
              </a:rPr>
              <a:t>о </a:t>
            </a:r>
            <a:r>
              <a:rPr lang="ru-RU" sz="2000" dirty="0">
                <a:latin typeface="Comic Sans MS" panose="030F0702030302020204" pitchFamily="66" charset="0"/>
              </a:rPr>
              <a:t>дети будут спокойными и весёлыми. Если будем грубы, раздражительны, </a:t>
            </a:r>
            <a:r>
              <a:rPr lang="ru-RU" sz="2000" dirty="0" smtClean="0">
                <a:latin typeface="Comic Sans MS" panose="030F0702030302020204" pitchFamily="66" charset="0"/>
              </a:rPr>
              <a:t> говорить </a:t>
            </a:r>
            <a:r>
              <a:rPr lang="ru-RU" sz="2000" dirty="0">
                <a:latin typeface="Comic Sans MS" panose="030F0702030302020204" pitchFamily="66" charset="0"/>
              </a:rPr>
              <a:t>в форме приказа, то и дети с большой легкостью будут </a:t>
            </a:r>
            <a:r>
              <a:rPr lang="ru-RU" sz="2000" dirty="0" smtClean="0">
                <a:latin typeface="Comic Sans MS" panose="030F0702030302020204" pitchFamily="66" charset="0"/>
              </a:rPr>
              <a:t> воспринимать </a:t>
            </a:r>
            <a:r>
              <a:rPr lang="ru-RU" sz="2000" dirty="0">
                <a:latin typeface="Comic Sans MS" panose="030F0702030302020204" pitchFamily="66" charset="0"/>
              </a:rPr>
              <a:t>эту манеру поведения.</a:t>
            </a:r>
          </a:p>
        </p:txBody>
      </p:sp>
    </p:spTree>
    <p:extLst>
      <p:ext uri="{BB962C8B-B14F-4D97-AF65-F5344CB8AC3E}">
        <p14:creationId xmlns:p14="http://schemas.microsoft.com/office/powerpoint/2010/main" val="1601490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a2b2.ru/storage/images/kindergardens/9146/teachers/17885/17885_main_7a82425cff1a2e31db4f934a6cc4f49a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906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9512" y="116632"/>
            <a:ext cx="5904656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990099"/>
                </a:solidFill>
                <a:latin typeface="Comic Sans MS" pitchFamily="66" charset="0"/>
              </a:rPr>
              <a:t>5. Результаты</a:t>
            </a:r>
            <a:r>
              <a:rPr lang="ru-RU" sz="3200" b="1" dirty="0" smtClean="0">
                <a:solidFill>
                  <a:srgbClr val="990099"/>
                </a:solidFill>
                <a:latin typeface="Comic Sans MS" pitchFamily="66" charset="0"/>
              </a:rPr>
              <a:t> </a:t>
            </a:r>
            <a:r>
              <a:rPr lang="ru-RU" sz="4800" b="1" dirty="0" smtClean="0">
                <a:solidFill>
                  <a:srgbClr val="990099"/>
                </a:solidFill>
                <a:latin typeface="Comic Sans MS" pitchFamily="66" charset="0"/>
              </a:rPr>
              <a:t>педагогической</a:t>
            </a:r>
            <a:r>
              <a:rPr lang="ru-RU" sz="3200" b="1" dirty="0" smtClean="0">
                <a:solidFill>
                  <a:srgbClr val="990099"/>
                </a:solidFill>
                <a:latin typeface="Comic Sans MS" pitchFamily="66" charset="0"/>
              </a:rPr>
              <a:t> </a:t>
            </a:r>
            <a:r>
              <a:rPr lang="ru-RU" sz="4400" b="1" dirty="0" smtClean="0">
                <a:solidFill>
                  <a:srgbClr val="990099"/>
                </a:solidFill>
                <a:latin typeface="Comic Sans MS" pitchFamily="66" charset="0"/>
              </a:rPr>
              <a:t>деятельности</a:t>
            </a:r>
            <a:endParaRPr lang="ru-RU" sz="3200" b="1" dirty="0">
              <a:solidFill>
                <a:srgbClr val="990099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25358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7504" y="332656"/>
            <a:ext cx="30243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2013 -2014 г. Старшая группа</a:t>
            </a:r>
            <a:endParaRPr lang="ru-RU" sz="1400" dirty="0"/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499118123"/>
              </p:ext>
            </p:extLst>
          </p:nvPr>
        </p:nvGraphicFramePr>
        <p:xfrm>
          <a:off x="107504" y="640433"/>
          <a:ext cx="4896544" cy="37966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788024" y="332656"/>
            <a:ext cx="41764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2014 – 2015 г</a:t>
            </a:r>
            <a:r>
              <a:rPr lang="ru-RU" sz="1200" dirty="0" smtClean="0"/>
              <a:t>. </a:t>
            </a:r>
            <a:r>
              <a:rPr lang="ru-RU" sz="1200" b="1" dirty="0" smtClean="0"/>
              <a:t>Подготовительная</a:t>
            </a:r>
            <a:r>
              <a:rPr lang="ru-RU" sz="1200" dirty="0" smtClean="0"/>
              <a:t> </a:t>
            </a:r>
            <a:r>
              <a:rPr lang="ru-RU" sz="1200" b="1" dirty="0" smtClean="0"/>
              <a:t>к школе группа</a:t>
            </a:r>
            <a:endParaRPr lang="ru-RU" sz="1200" b="1" dirty="0"/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1316951442"/>
              </p:ext>
            </p:extLst>
          </p:nvPr>
        </p:nvGraphicFramePr>
        <p:xfrm>
          <a:off x="4788024" y="640433"/>
          <a:ext cx="4176464" cy="38124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07504" y="3717032"/>
            <a:ext cx="33483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2015 – 2016 г. Вторая младшая группа</a:t>
            </a:r>
            <a:endParaRPr lang="ru-RU" sz="1200" b="1" dirty="0"/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1639225945"/>
              </p:ext>
            </p:extLst>
          </p:nvPr>
        </p:nvGraphicFramePr>
        <p:xfrm>
          <a:off x="182455" y="3994031"/>
          <a:ext cx="5688632" cy="27363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788024" y="3429001"/>
            <a:ext cx="432048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omic Sans MS" pitchFamily="66" charset="0"/>
              </a:rPr>
              <a:t>Вывод:</a:t>
            </a:r>
          </a:p>
          <a:p>
            <a:r>
              <a:rPr lang="ru-RU" sz="1400" dirty="0" smtClean="0">
                <a:latin typeface="Comic Sans MS" pitchFamily="66" charset="0"/>
              </a:rPr>
              <a:t>Видна динамика роста освоения программы по образовательным областям: Познавательное развитие, Художественно-эстетическое развитие, Речевое развитие, Социально-коммуникативное развитие. Общий результат неуспевающих детей на конец года снижается, что говорит о правильно выбранных методах и приемах. Причины, способствующие снижению успеваемости: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sz="1400" dirty="0" smtClean="0">
                <a:latin typeface="Comic Sans MS" pitchFamily="66" charset="0"/>
              </a:rPr>
              <a:t>Часто болеющие дети;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sz="1400" dirty="0" smtClean="0">
                <a:latin typeface="Comic Sans MS" pitchFamily="66" charset="0"/>
              </a:rPr>
              <a:t>Нерегулярное посещение детьми детского сада по разным причинам</a:t>
            </a:r>
            <a:endParaRPr lang="ru-RU" sz="14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56079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a2b2.ru/storage/images/kindergardens/9146/teachers/17885/17885_main_7a82425cff1a2e31db4f934a6cc4f49a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906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88910" y="404664"/>
            <a:ext cx="44871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990099"/>
                </a:solidFill>
                <a:latin typeface="Comic Sans MS" panose="030F0702030302020204" pitchFamily="66" charset="0"/>
              </a:rPr>
              <a:t>6</a:t>
            </a:r>
            <a:r>
              <a:rPr lang="ru-RU" sz="4000" b="1" dirty="0" smtClean="0">
                <a:solidFill>
                  <a:srgbClr val="990099"/>
                </a:solidFill>
                <a:latin typeface="Comic Sans MS" panose="030F0702030302020204" pitchFamily="66" charset="0"/>
              </a:rPr>
              <a:t>.Нормативные документы</a:t>
            </a:r>
            <a:endParaRPr lang="ru-RU" sz="4000" b="1" dirty="0">
              <a:solidFill>
                <a:srgbClr val="990099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3899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504" y="58115"/>
            <a:ext cx="6624736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1</a:t>
            </a:r>
            <a:r>
              <a:rPr lang="ru-RU" altLang="ru-RU" sz="2800" b="1" dirty="0">
                <a:solidFill>
                  <a:srgbClr val="FA00FA"/>
                </a:solidFill>
                <a:latin typeface="Comic Sans MS" panose="030F0702030302020204" pitchFamily="66" charset="0"/>
              </a:rPr>
              <a:t>. Конституция Российской Федерации;</a:t>
            </a:r>
          </a:p>
          <a:p>
            <a:r>
              <a:rPr lang="ru-RU" altLang="ru-RU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2</a:t>
            </a:r>
            <a:r>
              <a:rPr lang="ru-RU" altLang="ru-RU" sz="2800" b="1" dirty="0">
                <a:solidFill>
                  <a:srgbClr val="FA00FA"/>
                </a:solidFill>
                <a:latin typeface="Comic Sans MS" panose="030F0702030302020204" pitchFamily="66" charset="0"/>
              </a:rPr>
              <a:t>. Закон «Об образовании Российской Федерации»;</a:t>
            </a:r>
          </a:p>
          <a:p>
            <a:r>
              <a:rPr lang="ru-RU" altLang="ru-RU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3</a:t>
            </a:r>
            <a:r>
              <a:rPr lang="ru-RU" altLang="ru-RU" sz="2800" b="1" dirty="0">
                <a:solidFill>
                  <a:srgbClr val="FA00FA"/>
                </a:solidFill>
                <a:latin typeface="Comic Sans MS" panose="030F0702030302020204" pitchFamily="66" charset="0"/>
              </a:rPr>
              <a:t>. Конвенция ООН о правах ребенка;</a:t>
            </a:r>
          </a:p>
          <a:p>
            <a:r>
              <a:rPr lang="ru-RU" altLang="ru-RU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4</a:t>
            </a:r>
            <a:r>
              <a:rPr lang="ru-RU" altLang="ru-RU" sz="2800" b="1" dirty="0">
                <a:solidFill>
                  <a:srgbClr val="FA00FA"/>
                </a:solidFill>
                <a:latin typeface="Comic Sans MS" panose="030F0702030302020204" pitchFamily="66" charset="0"/>
              </a:rPr>
              <a:t>. Семейный кодекс;</a:t>
            </a:r>
          </a:p>
          <a:p>
            <a:r>
              <a:rPr lang="ru-RU" altLang="ru-RU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5</a:t>
            </a:r>
            <a:r>
              <a:rPr lang="ru-RU" altLang="ru-RU" sz="2800" b="1" dirty="0" smtClean="0">
                <a:solidFill>
                  <a:srgbClr val="FA00FA"/>
                </a:solidFill>
                <a:latin typeface="Comic Sans MS" panose="030F0702030302020204" pitchFamily="66" charset="0"/>
              </a:rPr>
              <a:t>. ФГОС </a:t>
            </a:r>
            <a:r>
              <a:rPr lang="ru-RU" altLang="ru-RU" sz="2800" b="1" dirty="0">
                <a:solidFill>
                  <a:srgbClr val="FA00FA"/>
                </a:solidFill>
                <a:latin typeface="Comic Sans MS" panose="030F0702030302020204" pitchFamily="66" charset="0"/>
              </a:rPr>
              <a:t>дошкольного образования;</a:t>
            </a:r>
          </a:p>
          <a:p>
            <a:r>
              <a:rPr lang="ru-RU" altLang="ru-RU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6</a:t>
            </a:r>
            <a:r>
              <a:rPr lang="ru-RU" altLang="ru-RU" sz="2800" b="1" dirty="0">
                <a:solidFill>
                  <a:srgbClr val="FA00FA"/>
                </a:solidFill>
                <a:latin typeface="Comic Sans MS" panose="030F0702030302020204" pitchFamily="66" charset="0"/>
              </a:rPr>
              <a:t>. Устав дошкольного образования;</a:t>
            </a:r>
          </a:p>
          <a:p>
            <a:r>
              <a:rPr lang="ru-RU" altLang="ru-RU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7</a:t>
            </a:r>
            <a:r>
              <a:rPr lang="ru-RU" altLang="ru-RU" sz="2800" b="1" dirty="0">
                <a:solidFill>
                  <a:srgbClr val="FA00FA"/>
                </a:solidFill>
                <a:latin typeface="Comic Sans MS" panose="030F0702030302020204" pitchFamily="66" charset="0"/>
              </a:rPr>
              <a:t>. Санитарные правила и нормы государственных учреждений;</a:t>
            </a:r>
          </a:p>
          <a:p>
            <a:r>
              <a:rPr lang="ru-RU" altLang="ru-RU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8</a:t>
            </a:r>
            <a:r>
              <a:rPr lang="ru-RU" altLang="ru-RU" sz="2800" b="1" dirty="0">
                <a:solidFill>
                  <a:srgbClr val="FA00FA"/>
                </a:solidFill>
                <a:latin typeface="Comic Sans MS" panose="030F0702030302020204" pitchFamily="66" charset="0"/>
              </a:rPr>
              <a:t>. Конвенция дошкольного образования;</a:t>
            </a:r>
          </a:p>
          <a:p>
            <a:r>
              <a:rPr lang="ru-RU" altLang="ru-RU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9</a:t>
            </a:r>
            <a:r>
              <a:rPr lang="ru-RU" altLang="ru-RU" sz="2800" b="1" dirty="0">
                <a:solidFill>
                  <a:srgbClr val="FA00FA"/>
                </a:solidFill>
                <a:latin typeface="Comic Sans MS" panose="030F0702030302020204" pitchFamily="66" charset="0"/>
              </a:rPr>
              <a:t>. Декларация прав ребенка; </a:t>
            </a:r>
          </a:p>
        </p:txBody>
      </p:sp>
      <p:pic>
        <p:nvPicPr>
          <p:cNvPr id="2050" name="Picture 2" descr="http://stockfresh.com/files/s/studiostoks/m/95/5212163_stock-vector-the-accountant-shall-be-annual-report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124744"/>
            <a:ext cx="2407284" cy="5733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6208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a2b2.ru/storage/images/kindergardens/9146/teachers/17885/17885_main_7a82425cff1a2e31db4f934a6cc4f49a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30" y="0"/>
            <a:ext cx="91906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520" y="188640"/>
            <a:ext cx="558678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rgbClr val="990099"/>
                </a:solidFill>
                <a:latin typeface="Comic Sans MS" panose="030F0702030302020204" pitchFamily="66" charset="0"/>
              </a:rPr>
              <a:t>7</a:t>
            </a:r>
            <a:r>
              <a:rPr lang="ru-RU" sz="3600" b="1" dirty="0" smtClean="0">
                <a:solidFill>
                  <a:srgbClr val="990099"/>
                </a:solidFill>
                <a:latin typeface="Comic Sans MS" panose="030F0702030302020204" pitchFamily="66" charset="0"/>
              </a:rPr>
              <a:t>.Информация о </a:t>
            </a:r>
          </a:p>
          <a:p>
            <a:r>
              <a:rPr lang="ru-RU" sz="3600" b="1" dirty="0">
                <a:solidFill>
                  <a:srgbClr val="990099"/>
                </a:solidFill>
                <a:latin typeface="Comic Sans MS" panose="030F0702030302020204" pitchFamily="66" charset="0"/>
              </a:rPr>
              <a:t>п</a:t>
            </a:r>
            <a:r>
              <a:rPr lang="ru-RU" sz="3600" b="1" dirty="0" smtClean="0">
                <a:solidFill>
                  <a:srgbClr val="990099"/>
                </a:solidFill>
                <a:latin typeface="Comic Sans MS" panose="030F0702030302020204" pitchFamily="66" charset="0"/>
              </a:rPr>
              <a:t>рограмме, список </a:t>
            </a:r>
          </a:p>
          <a:p>
            <a:r>
              <a:rPr lang="ru-RU" sz="3600" b="1" dirty="0" smtClean="0">
                <a:solidFill>
                  <a:srgbClr val="990099"/>
                </a:solidFill>
                <a:latin typeface="Comic Sans MS" panose="030F0702030302020204" pitchFamily="66" charset="0"/>
              </a:rPr>
              <a:t>учебно-методического </a:t>
            </a:r>
          </a:p>
          <a:p>
            <a:r>
              <a:rPr lang="ru-RU" sz="3600" b="1" dirty="0" smtClean="0">
                <a:solidFill>
                  <a:srgbClr val="990099"/>
                </a:solidFill>
                <a:latin typeface="Comic Sans MS" panose="030F0702030302020204" pitchFamily="66" charset="0"/>
              </a:rPr>
              <a:t>обеспечения</a:t>
            </a:r>
            <a:endParaRPr lang="ru-RU" sz="3600" b="1" dirty="0">
              <a:solidFill>
                <a:srgbClr val="990099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4022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im3-tub-ru.yandex.net/i?id=250bb5b49cc4167bca2eafbb6108556f-l&amp;n=1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640960" cy="63367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02531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0566963"/>
              </p:ext>
            </p:extLst>
          </p:nvPr>
        </p:nvGraphicFramePr>
        <p:xfrm>
          <a:off x="395536" y="332655"/>
          <a:ext cx="8352928" cy="41353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560"/>
                <a:gridCol w="3312368"/>
              </a:tblGrid>
              <a:tr h="612068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Comic Sans MS" panose="030F0702030302020204" pitchFamily="66" charset="0"/>
                        </a:rPr>
                        <a:t>Основное направление</a:t>
                      </a:r>
                      <a:endParaRPr lang="ru-RU" sz="16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Comic Sans MS" panose="030F0702030302020204" pitchFamily="66" charset="0"/>
                        </a:rPr>
                        <a:t>Дополнительная</a:t>
                      </a:r>
                      <a:r>
                        <a:rPr lang="ru-RU" sz="1600" baseline="0" dirty="0" smtClean="0">
                          <a:latin typeface="Comic Sans MS" panose="030F0702030302020204" pitchFamily="66" charset="0"/>
                        </a:rPr>
                        <a:t> л</a:t>
                      </a:r>
                      <a:r>
                        <a:rPr lang="ru-RU" sz="1600" dirty="0" smtClean="0">
                          <a:latin typeface="Comic Sans MS" panose="030F0702030302020204" pitchFamily="66" charset="0"/>
                        </a:rPr>
                        <a:t>итература по содержанию</a:t>
                      </a:r>
                      <a:r>
                        <a:rPr lang="ru-RU" sz="1600" baseline="0" dirty="0" smtClean="0">
                          <a:latin typeface="Comic Sans MS" panose="030F0702030302020204" pitchFamily="66" charset="0"/>
                        </a:rPr>
                        <a:t> образования</a:t>
                      </a:r>
                      <a:endParaRPr lang="ru-RU" sz="16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037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ФЭМП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dirty="0" err="1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Л.С.Метлина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ИЗО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деятельность (рисование, лепка, аппликация)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dirty="0" err="1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Т.С.Комарова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, </a:t>
                      </a:r>
                      <a:r>
                        <a:rPr lang="ru-RU" sz="1200" b="0" dirty="0" err="1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Г.С.Швайко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Развитие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речи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dirty="0" err="1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В.В.Гербова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,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Ф.Сохин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,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О.Ушакова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,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Э.П.Короткова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4888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Обучение грамоте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dirty="0" err="1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Л.Е.Журова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,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программа «Развитие»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Физическая культура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dirty="0" err="1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Л.И.Пензулаева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Конструирование,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ручной труд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dirty="0" err="1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З.В.Лиштван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, </a:t>
                      </a:r>
                      <a:r>
                        <a:rPr lang="ru-RU" sz="1200" b="0" dirty="0" err="1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Л.В.Куцакова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056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По познавательному развитию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dirty="0" err="1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В.В.Гербова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, </a:t>
                      </a:r>
                      <a:r>
                        <a:rPr lang="ru-RU" sz="1200" b="0" dirty="0" err="1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Л.В.Ворошнина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, </a:t>
                      </a:r>
                      <a:r>
                        <a:rPr lang="ru-RU" sz="1200" b="0" dirty="0" err="1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Н.А.Рыжова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, </a:t>
                      </a:r>
                      <a:r>
                        <a:rPr lang="ru-RU" sz="1200" b="0" dirty="0" err="1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Л.Р.Горькова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,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Л.Г.Селехвоа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056">
                <a:tc>
                  <a:txBody>
                    <a:bodyPr/>
                    <a:lstStyle/>
                    <a:p>
                      <a:endParaRPr lang="ru-RU" sz="12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Комплексное занятие по программе «От рождения до школы» под ред. </a:t>
                      </a:r>
                      <a:r>
                        <a:rPr lang="ru-RU" sz="1200" b="0" dirty="0" err="1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Н.Е.Вераксы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,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Т.С.Комаровой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,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М.А.Васильевой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2290" name="Picture 2" descr="http://playground.cdn.netcor.pro/upload/photo/16-02-16/426_09_56_14_3ch2-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789040"/>
            <a:ext cx="5184576" cy="2927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9624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9512" y="188640"/>
            <a:ext cx="849694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990099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Абрамова </a:t>
            </a:r>
          </a:p>
          <a:p>
            <a:pPr algn="ctr"/>
            <a:r>
              <a:rPr lang="ru-RU" sz="4800" b="1" dirty="0" smtClean="0">
                <a:solidFill>
                  <a:srgbClr val="990099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Валентина Александровна</a:t>
            </a:r>
          </a:p>
          <a:p>
            <a:pPr algn="ctr"/>
            <a:endParaRPr lang="ru-RU" sz="4400" b="1" dirty="0" smtClean="0">
              <a:solidFill>
                <a:srgbClr val="990099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Юра\Desktop\фотки\букет и пр\P104059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702" y="1772816"/>
            <a:ext cx="5160564" cy="381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-20960" y="565629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990099"/>
                </a:solidFill>
                <a:latin typeface="Comic Sans MS" panose="030F0702030302020204" pitchFamily="66" charset="0"/>
              </a:rPr>
              <a:t>Воспитатель МБДОУ </a:t>
            </a:r>
            <a:r>
              <a:rPr lang="ru-RU" sz="3600" b="1" dirty="0">
                <a:solidFill>
                  <a:srgbClr val="990099"/>
                </a:solidFill>
                <a:latin typeface="Comic Sans MS" panose="030F0702030302020204" pitchFamily="66" charset="0"/>
              </a:rPr>
              <a:t>№10  </a:t>
            </a:r>
            <a:r>
              <a:rPr lang="ru-RU" sz="3600" b="1" dirty="0" err="1">
                <a:solidFill>
                  <a:srgbClr val="990099"/>
                </a:solidFill>
                <a:latin typeface="Comic Sans MS" panose="030F0702030302020204" pitchFamily="66" charset="0"/>
              </a:rPr>
              <a:t>г.Нерчинска</a:t>
            </a:r>
            <a:endParaRPr lang="ru-RU" sz="3600" b="1" dirty="0">
              <a:solidFill>
                <a:srgbClr val="990099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5941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a2b2.ru/storage/images/kindergardens/9146/teachers/17885/17885_main_7a82425cff1a2e31db4f934a6cc4f49a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9" y="9330"/>
            <a:ext cx="9117091" cy="6848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8706" y="476672"/>
            <a:ext cx="471795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800" b="1" dirty="0">
                <a:solidFill>
                  <a:srgbClr val="990099"/>
                </a:solidFill>
                <a:latin typeface="Comic Sans MS" panose="030F0702030302020204" pitchFamily="66" charset="0"/>
              </a:rPr>
              <a:t>8</a:t>
            </a:r>
            <a:r>
              <a:rPr lang="ru-RU" sz="4800" b="1" dirty="0" smtClean="0">
                <a:solidFill>
                  <a:srgbClr val="990099"/>
                </a:solidFill>
                <a:latin typeface="Comic Sans MS" panose="030F0702030302020204" pitchFamily="66" charset="0"/>
              </a:rPr>
              <a:t>.Повышение </a:t>
            </a:r>
          </a:p>
          <a:p>
            <a:pPr algn="ctr"/>
            <a:r>
              <a:rPr lang="ru-RU" sz="4800" b="1" dirty="0" smtClean="0">
                <a:solidFill>
                  <a:srgbClr val="990099"/>
                </a:solidFill>
                <a:latin typeface="Comic Sans MS" panose="030F0702030302020204" pitchFamily="66" charset="0"/>
              </a:rPr>
              <a:t>квалификации</a:t>
            </a:r>
            <a:endParaRPr lang="ru-RU" sz="4800" b="1" dirty="0">
              <a:solidFill>
                <a:srgbClr val="990099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4980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900280" y="1614279"/>
            <a:ext cx="4415764" cy="6071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20463" y="-713164"/>
            <a:ext cx="4516449" cy="6210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6142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3" name="Picture 5" descr="http://a2b2.ru/storage/images/kindergardens/9146/teachers/17885/17885_main_7a82425cff1a2e31db4f934a6cc4f49a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906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9513" y="332656"/>
            <a:ext cx="568296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5400" b="1" dirty="0">
                <a:solidFill>
                  <a:srgbClr val="990099"/>
                </a:solidFill>
                <a:latin typeface="Comic Sans MS" panose="030F0702030302020204" pitchFamily="66" charset="0"/>
              </a:rPr>
              <a:t>9</a:t>
            </a:r>
            <a:r>
              <a:rPr lang="ru-RU" sz="5400" b="1" dirty="0" smtClean="0">
                <a:solidFill>
                  <a:srgbClr val="990099"/>
                </a:solidFill>
                <a:latin typeface="Comic Sans MS" panose="030F0702030302020204" pitchFamily="66" charset="0"/>
              </a:rPr>
              <a:t>.Методическая</a:t>
            </a:r>
          </a:p>
          <a:p>
            <a:pPr algn="ctr"/>
            <a:r>
              <a:rPr lang="ru-RU" sz="5400" b="1" dirty="0" smtClean="0">
                <a:solidFill>
                  <a:srgbClr val="990099"/>
                </a:solidFill>
                <a:latin typeface="Comic Sans MS" panose="030F0702030302020204" pitchFamily="66" charset="0"/>
              </a:rPr>
              <a:t> копилка</a:t>
            </a:r>
            <a:endParaRPr lang="ru-RU" sz="5400" b="1" dirty="0">
              <a:solidFill>
                <a:srgbClr val="990099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5056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260648"/>
            <a:ext cx="8568952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Разработала и провела:</a:t>
            </a:r>
          </a:p>
          <a:p>
            <a:r>
              <a:rPr lang="ru-RU" b="1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1</a:t>
            </a:r>
            <a:r>
              <a:rPr lang="ru-RU" b="1" dirty="0" smtClean="0">
                <a:solidFill>
                  <a:srgbClr val="FA00FA"/>
                </a:solidFill>
                <a:latin typeface="Comic Sans MS" panose="030F0702030302020204" pitchFamily="66" charset="0"/>
              </a:rPr>
              <a:t>. Консультация для воспитателей «Использование мнемотехники в развитии речи детей» </a:t>
            </a:r>
          </a:p>
          <a:p>
            <a:r>
              <a:rPr lang="ru-RU" b="1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2</a:t>
            </a:r>
            <a:r>
              <a:rPr lang="ru-RU" b="1" dirty="0" smtClean="0">
                <a:solidFill>
                  <a:srgbClr val="FA00FA"/>
                </a:solidFill>
                <a:latin typeface="Comic Sans MS" panose="030F0702030302020204" pitchFamily="66" charset="0"/>
              </a:rPr>
              <a:t>. Консультация для воспитателей «Роль загадки в развитии детей».</a:t>
            </a:r>
          </a:p>
          <a:p>
            <a:r>
              <a:rPr lang="ru-RU" b="1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3</a:t>
            </a:r>
            <a:r>
              <a:rPr lang="ru-RU" b="1" dirty="0" smtClean="0">
                <a:solidFill>
                  <a:srgbClr val="FA00FA"/>
                </a:solidFill>
                <a:latin typeface="Comic Sans MS" panose="030F0702030302020204" pitchFamily="66" charset="0"/>
              </a:rPr>
              <a:t>. Конспект открытого просмотра ООД по ОО «Развитие речи» в старшей группе на тему: «Выручим весну».</a:t>
            </a:r>
          </a:p>
          <a:p>
            <a:r>
              <a:rPr lang="ru-RU" b="1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4</a:t>
            </a:r>
            <a:r>
              <a:rPr lang="ru-RU" b="1" dirty="0" smtClean="0">
                <a:solidFill>
                  <a:srgbClr val="FA00FA"/>
                </a:solidFill>
                <a:latin typeface="Comic Sans MS" panose="030F0702030302020204" pitchFamily="66" charset="0"/>
              </a:rPr>
              <a:t>. Проект «Взаимодействие педагогов с родителями».</a:t>
            </a:r>
          </a:p>
          <a:p>
            <a:r>
              <a:rPr lang="ru-RU" b="1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5</a:t>
            </a:r>
            <a:r>
              <a:rPr lang="ru-RU" b="1" dirty="0" smtClean="0">
                <a:solidFill>
                  <a:srgbClr val="FA00FA"/>
                </a:solidFill>
                <a:latin typeface="Comic Sans MS" panose="030F0702030302020204" pitchFamily="66" charset="0"/>
              </a:rPr>
              <a:t>. Родительское собрание на тему: «Здоровье ребёнка в наших руках» (форма проведения: КВН).</a:t>
            </a:r>
          </a:p>
          <a:p>
            <a:r>
              <a:rPr lang="ru-RU" b="1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6</a:t>
            </a:r>
            <a:r>
              <a:rPr lang="ru-RU" b="1" dirty="0" smtClean="0">
                <a:solidFill>
                  <a:srgbClr val="FA00FA"/>
                </a:solidFill>
                <a:latin typeface="Comic Sans MS" panose="030F0702030302020204" pitchFamily="66" charset="0"/>
              </a:rPr>
              <a:t>. Мастер-класс для педагогов Нерчинского района на тему: «Развитие творческих способностей </a:t>
            </a:r>
            <a:r>
              <a:rPr lang="ru-RU" b="1" dirty="0">
                <a:solidFill>
                  <a:srgbClr val="FA00FA"/>
                </a:solidFill>
                <a:latin typeface="Comic Sans MS" panose="030F0702030302020204" pitchFamily="66" charset="0"/>
              </a:rPr>
              <a:t>д</a:t>
            </a:r>
            <a:r>
              <a:rPr lang="ru-RU" b="1" dirty="0" smtClean="0">
                <a:solidFill>
                  <a:srgbClr val="FA00FA"/>
                </a:solidFill>
                <a:latin typeface="Comic Sans MS" panose="030F0702030302020204" pitchFamily="66" charset="0"/>
              </a:rPr>
              <a:t>ошкольников посредством работы с нетрадиционным материалом (коктейльные трубочки)».</a:t>
            </a:r>
          </a:p>
          <a:p>
            <a:r>
              <a:rPr lang="ru-RU" b="1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7</a:t>
            </a:r>
            <a:r>
              <a:rPr lang="ru-RU" b="1" dirty="0" smtClean="0">
                <a:solidFill>
                  <a:srgbClr val="FA00FA"/>
                </a:solidFill>
                <a:latin typeface="Comic Sans MS" panose="030F0702030302020204" pitchFamily="66" charset="0"/>
              </a:rPr>
              <a:t>. Конспект открытого просмотра ООД по ОО «Познавательное развитие» (ФЭМП) с использованием ИКТ в подготовительной группе по теме: «Поиграем с Машей и Мишей».</a:t>
            </a:r>
          </a:p>
          <a:p>
            <a:r>
              <a:rPr lang="ru-RU" b="1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8</a:t>
            </a:r>
            <a:r>
              <a:rPr lang="ru-RU" b="1" dirty="0" smtClean="0">
                <a:solidFill>
                  <a:srgbClr val="FA00FA"/>
                </a:solidFill>
                <a:latin typeface="Comic Sans MS" panose="030F0702030302020204" pitchFamily="66" charset="0"/>
              </a:rPr>
              <a:t>. Викторина для педагогов «Математика – это интересно».</a:t>
            </a:r>
          </a:p>
          <a:p>
            <a:r>
              <a:rPr lang="ru-RU" b="1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9</a:t>
            </a:r>
            <a:r>
              <a:rPr lang="ru-RU" b="1" dirty="0" smtClean="0">
                <a:solidFill>
                  <a:srgbClr val="FA00FA"/>
                </a:solidFill>
                <a:latin typeface="Comic Sans MS" panose="030F0702030302020204" pitchFamily="66" charset="0"/>
              </a:rPr>
              <a:t>. Практическая консультация для педагогов «Что такое ФГОС ДО».</a:t>
            </a:r>
          </a:p>
          <a:p>
            <a:r>
              <a:rPr lang="ru-RU" b="1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10</a:t>
            </a:r>
            <a:r>
              <a:rPr lang="ru-RU" b="1" dirty="0" smtClean="0">
                <a:solidFill>
                  <a:srgbClr val="FA00FA"/>
                </a:solidFill>
                <a:latin typeface="Comic Sans MS" panose="030F0702030302020204" pitchFamily="66" charset="0"/>
              </a:rPr>
              <a:t>. Семинар-практикум для педагогов «Что такое ФГОС ДО?».</a:t>
            </a:r>
          </a:p>
          <a:p>
            <a:r>
              <a:rPr lang="ru-RU" b="1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11</a:t>
            </a:r>
            <a:r>
              <a:rPr lang="ru-RU" b="1" dirty="0" smtClean="0">
                <a:solidFill>
                  <a:srgbClr val="FA00FA"/>
                </a:solidFill>
                <a:latin typeface="Comic Sans MS" panose="030F0702030302020204" pitchFamily="66" charset="0"/>
              </a:rPr>
              <a:t>. Конспект открытого просмотра ООД по ОО «Социально-коммуникативное развитие» (патриотическое воспитание с учетом регионального компонента с использованием ИКТ во второй младшей группе) по теме «Дикие животные Забайкалья».</a:t>
            </a:r>
          </a:p>
          <a:p>
            <a:r>
              <a:rPr lang="ru-RU" b="1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12</a:t>
            </a:r>
            <a:r>
              <a:rPr lang="ru-RU" b="1" dirty="0" smtClean="0">
                <a:solidFill>
                  <a:srgbClr val="FA00FA"/>
                </a:solidFill>
                <a:latin typeface="Comic Sans MS" panose="030F0702030302020204" pitchFamily="66" charset="0"/>
              </a:rPr>
              <a:t>. Сценарий праздничного концерта ко Дню матери в средней группе.</a:t>
            </a:r>
          </a:p>
        </p:txBody>
      </p:sp>
    </p:spTree>
    <p:extLst>
      <p:ext uri="{BB962C8B-B14F-4D97-AF65-F5344CB8AC3E}">
        <p14:creationId xmlns:p14="http://schemas.microsoft.com/office/powerpoint/2010/main" val="29919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404664"/>
            <a:ext cx="828092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13</a:t>
            </a:r>
            <a:r>
              <a:rPr lang="ru-RU" b="1" dirty="0" smtClean="0">
                <a:solidFill>
                  <a:srgbClr val="FA00FA"/>
                </a:solidFill>
                <a:latin typeface="Comic Sans MS" panose="030F0702030302020204" pitchFamily="66" charset="0"/>
              </a:rPr>
              <a:t>. Педагогический совет «Пути совершенствования взаимодействия с родителями по вопросам укрепления здоровья и физического воспитания» (анализ «Педагогического диктанта»).</a:t>
            </a:r>
          </a:p>
          <a:p>
            <a:r>
              <a:rPr lang="ru-RU" b="1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14</a:t>
            </a:r>
            <a:r>
              <a:rPr lang="ru-RU" b="1" dirty="0" smtClean="0">
                <a:solidFill>
                  <a:srgbClr val="FA00FA"/>
                </a:solidFill>
                <a:latin typeface="Comic Sans MS" panose="030F0702030302020204" pitchFamily="66" charset="0"/>
              </a:rPr>
              <a:t>. Конспект открытого просмотра  ООД по ОО «Речевое развитие» (речевое развитие детей посредством театрализованной деятельности) в средней группе на тему: «Путешествие в волшебный мир театра» (методическое объединение).</a:t>
            </a:r>
          </a:p>
          <a:p>
            <a:r>
              <a:rPr lang="ru-RU" b="1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15</a:t>
            </a:r>
            <a:r>
              <a:rPr lang="ru-RU" b="1" dirty="0" smtClean="0">
                <a:solidFill>
                  <a:srgbClr val="FA00FA"/>
                </a:solidFill>
                <a:latin typeface="Comic Sans MS" panose="030F0702030302020204" pitchFamily="66" charset="0"/>
              </a:rPr>
              <a:t>. Проект «Игра как средство образовательной деятельности для детей 4-5 лет».</a:t>
            </a:r>
          </a:p>
          <a:p>
            <a:r>
              <a:rPr lang="ru-RU" b="1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16</a:t>
            </a:r>
            <a:r>
              <a:rPr lang="ru-RU" b="1" dirty="0" smtClean="0">
                <a:solidFill>
                  <a:srgbClr val="FA00FA"/>
                </a:solidFill>
                <a:latin typeface="Comic Sans MS" panose="030F0702030302020204" pitchFamily="66" charset="0"/>
              </a:rPr>
              <a:t>. Проект «Огород на окне».</a:t>
            </a:r>
          </a:p>
          <a:p>
            <a:r>
              <a:rPr lang="ru-RU" b="1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17</a:t>
            </a:r>
            <a:r>
              <a:rPr lang="ru-RU" b="1" dirty="0" smtClean="0">
                <a:solidFill>
                  <a:srgbClr val="FA00FA"/>
                </a:solidFill>
                <a:latin typeface="Comic Sans MS" panose="030F0702030302020204" pitchFamily="66" charset="0"/>
              </a:rPr>
              <a:t>. Проект «Моя семья» и многое другое.</a:t>
            </a:r>
          </a:p>
        </p:txBody>
      </p:sp>
      <p:pic>
        <p:nvPicPr>
          <p:cNvPr id="3074" name="Picture 2" descr="http://ruo.taseevo.ru/novosti/2016/10/qzIhXXx2mo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547328"/>
            <a:ext cx="3695702" cy="311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1434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a2b2.ru/storage/images/kindergardens/9146/teachers/17885/17885_main_7a82425cff1a2e31db4f934a6cc4f49a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906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-32084" y="323364"/>
            <a:ext cx="512993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990099"/>
                </a:solidFill>
                <a:latin typeface="Comic Sans MS" panose="030F0702030302020204" pitchFamily="66" charset="0"/>
              </a:rPr>
              <a:t>10.Кружковая </a:t>
            </a:r>
          </a:p>
          <a:p>
            <a:pPr algn="ctr"/>
            <a:r>
              <a:rPr lang="ru-RU" sz="5400" b="1" dirty="0" smtClean="0">
                <a:solidFill>
                  <a:srgbClr val="990099"/>
                </a:solidFill>
                <a:latin typeface="Comic Sans MS" panose="030F0702030302020204" pitchFamily="66" charset="0"/>
              </a:rPr>
              <a:t>работа</a:t>
            </a:r>
            <a:endParaRPr lang="ru-RU" sz="5400" b="1" dirty="0">
              <a:solidFill>
                <a:srgbClr val="990099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2353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620687"/>
            <a:ext cx="8064896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A00FA"/>
                </a:solidFill>
                <a:latin typeface="Comic Sans MS" panose="030F0702030302020204" pitchFamily="66" charset="0"/>
              </a:rPr>
              <a:t>«Дорожная азбука»</a:t>
            </a:r>
          </a:p>
          <a:p>
            <a:pPr algn="ctr"/>
            <a:endParaRPr lang="ru-RU" sz="2000" b="1" dirty="0">
              <a:solidFill>
                <a:srgbClr val="FA00FA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ru-RU" sz="2000" b="1" i="1" dirty="0" smtClean="0">
                <a:solidFill>
                  <a:srgbClr val="FA00FA"/>
                </a:solidFill>
                <a:latin typeface="Comic Sans MS" panose="030F0702030302020204" pitchFamily="66" charset="0"/>
              </a:rPr>
              <a:t>Цель: </a:t>
            </a:r>
          </a:p>
          <a:p>
            <a:r>
              <a:rPr lang="ru-RU" sz="2000" dirty="0" smtClean="0">
                <a:latin typeface="Comic Sans MS" panose="030F0702030302020204" pitchFamily="66" charset="0"/>
              </a:rPr>
              <a:t>формирование у детей дошкольного возраста основ безопасного поведения на дороге, улице и в транспорте.</a:t>
            </a:r>
          </a:p>
          <a:p>
            <a:pPr algn="ctr"/>
            <a:r>
              <a:rPr lang="ru-RU" sz="2000" b="1" i="1" dirty="0" smtClean="0">
                <a:solidFill>
                  <a:srgbClr val="FA00FA"/>
                </a:solidFill>
                <a:latin typeface="Comic Sans MS" panose="030F0702030302020204" pitchFamily="66" charset="0"/>
              </a:rPr>
              <a:t>Задачи: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Comic Sans MS" panose="030F0702030302020204" pitchFamily="66" charset="0"/>
              </a:rPr>
              <a:t>Систематизировать знания детей по правилам дорожного движения, знакомить с правилами поведения на улице, с различными видами транспорта, с регулированием движения на улицах города, населённых пунктов; уточнить  и закрепить знания детей о значении дорожных знаков и их назначении;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Comic Sans MS" panose="030F0702030302020204" pitchFamily="66" charset="0"/>
              </a:rPr>
              <a:t>Создать благоприятные условия для развития познавательных психических процессов: памяти, внимания, мышления, воображения;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Comic Sans MS" panose="030F0702030302020204" pitchFamily="66" charset="0"/>
              </a:rPr>
              <a:t>Воспитывать привычку соблюдать правила дорожного движения, культуру взаимоотношений пешехода и водителя</a:t>
            </a:r>
            <a:r>
              <a:rPr lang="ru-RU" sz="2000" dirty="0" smtClean="0">
                <a:solidFill>
                  <a:srgbClr val="FA00FA"/>
                </a:solidFill>
                <a:latin typeface="Comic Sans MS" panose="030F0702030302020204" pitchFamily="66" charset="0"/>
              </a:rPr>
              <a:t>.</a:t>
            </a:r>
          </a:p>
          <a:p>
            <a:pPr algn="ctr"/>
            <a:endParaRPr lang="ru-RU" dirty="0"/>
          </a:p>
        </p:txBody>
      </p:sp>
      <p:pic>
        <p:nvPicPr>
          <p:cNvPr id="1026" name="Picture 2" descr="https://im1-tub-ru.yandex.net/i?id=57253e0051d1a740aa556320c526d56e-l&amp;n=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188640"/>
            <a:ext cx="1030963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1810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4902251"/>
              </p:ext>
            </p:extLst>
          </p:nvPr>
        </p:nvGraphicFramePr>
        <p:xfrm>
          <a:off x="323528" y="692696"/>
          <a:ext cx="8424936" cy="58954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6234"/>
                <a:gridCol w="2106234"/>
                <a:gridCol w="2106234"/>
                <a:gridCol w="2106234"/>
              </a:tblGrid>
              <a:tr h="729081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Comic Sans MS" panose="030F0702030302020204" pitchFamily="66" charset="0"/>
                        </a:rPr>
                        <a:t>Месяц</a:t>
                      </a:r>
                      <a:endParaRPr lang="ru-RU" sz="16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Comic Sans MS" panose="030F0702030302020204" pitchFamily="66" charset="0"/>
                        </a:rPr>
                        <a:t>Тема</a:t>
                      </a:r>
                      <a:endParaRPr lang="ru-RU" sz="16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Comic Sans MS" panose="030F0702030302020204" pitchFamily="66" charset="0"/>
                        </a:rPr>
                        <a:t>Цели и задачи</a:t>
                      </a:r>
                      <a:endParaRPr lang="ru-RU" sz="16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Comic Sans MS" panose="030F0702030302020204" pitchFamily="66" charset="0"/>
                        </a:rPr>
                        <a:t>Материалы и оборудование</a:t>
                      </a:r>
                      <a:endParaRPr lang="ru-RU" sz="16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9081">
                <a:tc rowSpan="2">
                  <a:txBody>
                    <a:bodyPr/>
                    <a:lstStyle/>
                    <a:p>
                      <a:r>
                        <a:rPr lang="ru-RU" sz="1050" dirty="0" smtClean="0">
                          <a:latin typeface="Comic Sans MS" panose="030F0702030302020204" pitchFamily="66" charset="0"/>
                        </a:rPr>
                        <a:t>Сентябрь</a:t>
                      </a:r>
                      <a:endParaRPr lang="ru-RU" sz="105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latin typeface="Comic Sans MS" panose="030F0702030302020204" pitchFamily="66" charset="0"/>
                        </a:rPr>
                        <a:t>Мультимедийная</a:t>
                      </a:r>
                      <a:r>
                        <a:rPr lang="ru-RU" sz="1050" baseline="0" dirty="0" smtClean="0">
                          <a:latin typeface="Comic Sans MS" panose="030F0702030302020204" pitchFamily="66" charset="0"/>
                        </a:rPr>
                        <a:t> игра  «Какой бывает транспорт»</a:t>
                      </a:r>
                      <a:endParaRPr lang="ru-RU" sz="1050" dirty="0" smtClean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latin typeface="Comic Sans MS" panose="030F0702030302020204" pitchFamily="66" charset="0"/>
                        </a:rPr>
                        <a:t>Познакомить с видами специализированных машин, учить узнавать и называть транспортные средства</a:t>
                      </a:r>
                      <a:endParaRPr lang="ru-RU" sz="105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latin typeface="Comic Sans MS" panose="030F0702030302020204" pitchFamily="66" charset="0"/>
                        </a:rPr>
                        <a:t>Презентация «Спецмашины», игрушки-машины, сюжетные картинки с изображением различных</a:t>
                      </a:r>
                      <a:r>
                        <a:rPr lang="ru-RU" sz="1050" baseline="0" dirty="0" smtClean="0">
                          <a:latin typeface="Comic Sans MS" panose="030F0702030302020204" pitchFamily="66" charset="0"/>
                        </a:rPr>
                        <a:t> ситуаций работы специализированных машин, круги красного и зелёного цвета, игрушечные рули</a:t>
                      </a:r>
                      <a:endParaRPr lang="ru-RU" sz="105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9081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latin typeface="Comic Sans MS" panose="030F0702030302020204" pitchFamily="66" charset="0"/>
                        </a:rPr>
                        <a:t>Аппликация «Грузовичок»</a:t>
                      </a:r>
                      <a:endParaRPr lang="ru-RU" sz="105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latin typeface="Comic Sans MS" panose="030F0702030302020204" pitchFamily="66" charset="0"/>
                        </a:rPr>
                        <a:t>Продолжать работу по расширению</a:t>
                      </a:r>
                      <a:r>
                        <a:rPr lang="ru-RU" sz="1050" baseline="0" dirty="0" smtClean="0">
                          <a:latin typeface="Comic Sans MS" panose="030F0702030302020204" pitchFamily="66" charset="0"/>
                        </a:rPr>
                        <a:t> представлений о различных видах транспорта и особенностях их передвижения; формировать представления о геометрических фигурах, о цвете</a:t>
                      </a:r>
                      <a:endParaRPr lang="ru-RU" sz="105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latin typeface="Comic Sans MS" panose="030F0702030302020204" pitchFamily="66" charset="0"/>
                        </a:rPr>
                        <a:t>Игрушечная кошечка, игрушка</a:t>
                      </a:r>
                      <a:r>
                        <a:rPr lang="ru-RU" sz="1050" baseline="0" dirty="0" smtClean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ru-RU" sz="1050" dirty="0" smtClean="0">
                          <a:latin typeface="Comic Sans MS" panose="030F0702030302020204" pitchFamily="66" charset="0"/>
                        </a:rPr>
                        <a:t>грузовик, клеёнки, салфетки, кисточки, клей, цветная бумага</a:t>
                      </a:r>
                      <a:endParaRPr lang="ru-RU" sz="105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9081">
                <a:tc rowSpan="2">
                  <a:txBody>
                    <a:bodyPr/>
                    <a:lstStyle/>
                    <a:p>
                      <a:r>
                        <a:rPr lang="ru-RU" sz="1050" dirty="0" smtClean="0">
                          <a:latin typeface="Comic Sans MS" panose="030F0702030302020204" pitchFamily="66" charset="0"/>
                        </a:rPr>
                        <a:t>Октябрь</a:t>
                      </a:r>
                      <a:endParaRPr lang="ru-RU" sz="105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latin typeface="Comic Sans MS" panose="030F0702030302020204" pitchFamily="66" charset="0"/>
                        </a:rPr>
                        <a:t>Рассматривание сюжетной картины.</a:t>
                      </a:r>
                      <a:r>
                        <a:rPr lang="ru-RU" sz="1050" baseline="0" dirty="0" smtClean="0">
                          <a:latin typeface="Comic Sans MS" panose="030F0702030302020204" pitchFamily="66" charset="0"/>
                        </a:rPr>
                        <a:t> Беседа «Знакомство с улицей»</a:t>
                      </a:r>
                      <a:endParaRPr lang="ru-RU" sz="105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latin typeface="Comic Sans MS" panose="030F0702030302020204" pitchFamily="66" charset="0"/>
                        </a:rPr>
                        <a:t>Расширять представление о проезжей части улицы;</a:t>
                      </a:r>
                      <a:r>
                        <a:rPr lang="ru-RU" sz="1050" baseline="0" dirty="0" smtClean="0">
                          <a:latin typeface="Comic Sans MS" panose="030F0702030302020204" pitchFamily="66" charset="0"/>
                        </a:rPr>
                        <a:t> познакомить с некоторыми правилами передвижения пешеходов по улице; воспитывать желание  соблюдать ПДД</a:t>
                      </a:r>
                      <a:endParaRPr lang="ru-RU" sz="105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latin typeface="Comic Sans MS" panose="030F0702030302020204" pitchFamily="66" charset="0"/>
                        </a:rPr>
                        <a:t>Сюжетные картины, знак</a:t>
                      </a:r>
                      <a:r>
                        <a:rPr lang="ru-RU" sz="1050" baseline="0" dirty="0" smtClean="0">
                          <a:latin typeface="Comic Sans MS" panose="030F0702030302020204" pitchFamily="66" charset="0"/>
                        </a:rPr>
                        <a:t> «пешеходный переход», карточка с изображением светофора, цветные карандаши</a:t>
                      </a:r>
                      <a:endParaRPr lang="ru-RU" sz="105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9081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latin typeface="Comic Sans MS" panose="030F0702030302020204" pitchFamily="66" charset="0"/>
                        </a:rPr>
                        <a:t>Аппликация «Зебра»</a:t>
                      </a:r>
                      <a:endParaRPr lang="ru-RU" sz="105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latin typeface="Comic Sans MS" panose="030F0702030302020204" pitchFamily="66" charset="0"/>
                        </a:rPr>
                        <a:t>Закреплять</a:t>
                      </a:r>
                      <a:r>
                        <a:rPr lang="ru-RU" sz="1050" baseline="0" dirty="0" smtClean="0">
                          <a:latin typeface="Comic Sans MS" panose="030F0702030302020204" pitchFamily="66" charset="0"/>
                        </a:rPr>
                        <a:t> знания о пешеходном переходе: закреплять умение разрезать бумагу на полоски, аккуратно намазывать клеем и прижимать салфеткой</a:t>
                      </a:r>
                      <a:endParaRPr lang="ru-RU" sz="105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latin typeface="Comic Sans MS" panose="030F0702030302020204" pitchFamily="66" charset="0"/>
                        </a:rPr>
                        <a:t>Письмо от доктора Айболита, игрушка зайчонок, макет «пешеходный переход», чёрный картон, бумажные квадраты белого цвета, ножницы, клей, кисти,</a:t>
                      </a:r>
                      <a:r>
                        <a:rPr lang="ru-RU" sz="1050" baseline="0" dirty="0" smtClean="0">
                          <a:latin typeface="Comic Sans MS" panose="030F0702030302020204" pitchFamily="66" charset="0"/>
                        </a:rPr>
                        <a:t> салфетки, клеёнки</a:t>
                      </a:r>
                      <a:endParaRPr lang="ru-RU" sz="105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123728" y="173831"/>
            <a:ext cx="5118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A00FA"/>
                </a:solidFill>
                <a:latin typeface="Comic Sans MS" panose="030F0702030302020204" pitchFamily="66" charset="0"/>
              </a:rPr>
              <a:t>Календарно-тематический план</a:t>
            </a:r>
            <a:endParaRPr lang="ru-RU" sz="2400" b="1" dirty="0">
              <a:solidFill>
                <a:srgbClr val="FA00FA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Picture 4" descr="https://im1-tub-ru.yandex.net/i?id=3f3b5b613be7b597a2e90e1a1f57e5db-l&amp;n=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869160"/>
            <a:ext cx="1711888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s://im3-tub-ru.yandex.net/i?id=1b587e8531ab7e8fe60a9a42725fa969-l&amp;n=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817" y="2204864"/>
            <a:ext cx="1759358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0867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386754"/>
              </p:ext>
            </p:extLst>
          </p:nvPr>
        </p:nvGraphicFramePr>
        <p:xfrm>
          <a:off x="251520" y="332656"/>
          <a:ext cx="8568952" cy="5897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2238"/>
                <a:gridCol w="2142238"/>
                <a:gridCol w="2142238"/>
                <a:gridCol w="2142238"/>
              </a:tblGrid>
              <a:tr h="792088">
                <a:tc rowSpan="2">
                  <a:txBody>
                    <a:bodyPr/>
                    <a:lstStyle/>
                    <a:p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Ноябрь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Целевая</a:t>
                      </a:r>
                      <a:r>
                        <a:rPr lang="ru-RU" sz="11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прогулка «Прогулка по улице города»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Закреплять</a:t>
                      </a:r>
                      <a:r>
                        <a:rPr lang="ru-RU" sz="11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навыки соблюдения ПДД; продолжать знакомить с городом, с особенностями передвижения по городу; развивать наблюдательность, воспитывать чувство любви к родному городу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Макет улицы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92088">
                <a:tc vMerge="1">
                  <a:txBody>
                    <a:bodyPr/>
                    <a:lstStyle/>
                    <a:p>
                      <a:endParaRPr lang="ru-RU" sz="105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Аппликация</a:t>
                      </a:r>
                      <a:r>
                        <a:rPr lang="ru-RU" sz="11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«Машины на улице города»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Уточнить знания детей</a:t>
                      </a:r>
                      <a:r>
                        <a:rPr lang="ru-RU" sz="11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о многообразии видов городского транспорта; учить создавать изображения машин с помощью аппликации,  используя приёмы разрезания бумаги по прямой; воспитывать доброжелательные отношения со сверстниками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Цветная бумага, клей, ножницы, кисти, ростовая</a:t>
                      </a:r>
                      <a:r>
                        <a:rPr lang="ru-RU" sz="11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кукла-постовой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92088">
                <a:tc rowSpan="2">
                  <a:txBody>
                    <a:bodyPr/>
                    <a:lstStyle/>
                    <a:p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Декабрь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Рассказ воспитателя «Помощники на дороге»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Систематизировать знания детей о дорожных знаках, об их назначении; развивать наблюдательность, воспитывать культуру</a:t>
                      </a:r>
                      <a:r>
                        <a:rPr lang="ru-RU" sz="11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поведения на улице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Картинка с изображением улицы, различных ситуаций на дороге, картинки с изображением дорожных</a:t>
                      </a:r>
                      <a:r>
                        <a:rPr lang="ru-RU" sz="11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знаков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92088">
                <a:tc vMerge="1">
                  <a:txBody>
                    <a:bodyPr/>
                    <a:lstStyle/>
                    <a:p>
                      <a:endParaRPr lang="ru-RU" sz="105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Рисование</a:t>
                      </a:r>
                      <a:r>
                        <a:rPr lang="ru-RU" sz="11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«Дорожные знаки»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Закреплять знания о дорожных знаках и их назначении; упражнять в умении раскрашивания,</a:t>
                      </a:r>
                      <a:r>
                        <a:rPr lang="ru-RU" sz="11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не заходя за контур; воспитывать навыки безопасного поведения на дороге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Игрушка</a:t>
                      </a:r>
                      <a:r>
                        <a:rPr lang="ru-RU" sz="11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ru-RU" sz="1100" b="0" baseline="0" dirty="0" err="1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Хрюша</a:t>
                      </a:r>
                      <a:r>
                        <a:rPr lang="ru-RU" sz="11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, «испорченные дорожные знаки», жезл, макет с набором дорожных знаков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4098" name="Picture 2" descr="http://static8.depositphotos.com/1005313/919/v/950/depositphotos_9195932-Cartoon-tow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060848"/>
            <a:ext cx="1630588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video-kid.com/upload/video/images/big/36/63/3663b3d16bcc9e1cfadef7123ee8507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79" y="4946037"/>
            <a:ext cx="1792776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0127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6148427"/>
              </p:ext>
            </p:extLst>
          </p:nvPr>
        </p:nvGraphicFramePr>
        <p:xfrm>
          <a:off x="251520" y="188640"/>
          <a:ext cx="8568952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2238"/>
                <a:gridCol w="2142238"/>
                <a:gridCol w="2142238"/>
                <a:gridCol w="2142238"/>
              </a:tblGrid>
              <a:tr h="792088">
                <a:tc rowSpan="2"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Январь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Викторина «Красный, жёлтый зелёный»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Закрепить знания о светофоре, о его сигналах; систематизировать знания о дорожных знаках, об их значении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Макеты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с изображением улицы и  различных ситуаций на дороге, макет светофора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92088">
                <a:tc vMerge="1">
                  <a:txBody>
                    <a:bodyPr/>
                    <a:lstStyle/>
                    <a:p>
                      <a:endParaRPr lang="ru-RU" sz="105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Аппликация «Светофор»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Закреплять представления о ПДД; развивать умение правильно держать ножницы и вырезать из квадратов круги; воспитывать интерес к аппликации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Иллюстрации с ПДД,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игрушка Колобок, цветная бумага, чёрный картон, ножницы, клей, кисти, салфетки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92088">
                <a:tc rowSpan="2"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Февраль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Беседа-путешествие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«Правила движения достойны уважения»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Закреплять знания о светофоре, о его сигналах; закрепить знания о наземном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и воздушном транспорте, развивать наблюдательность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Картинки с изображением улицы, различных ситуаций на дороге, дорожных знаков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92088">
                <a:tc vMerge="1">
                  <a:txBody>
                    <a:bodyPr/>
                    <a:lstStyle/>
                    <a:p>
                      <a:endParaRPr lang="ru-RU" sz="105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Лепка «Разноцветный светофор»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Продолжать знакомить детей с ПДД; учить понимать значение зелёного и красного сигналов светофора; развивать мелкую моторику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Разрезные картинки «транспорт», прямоугольники из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картона, пластилин, атрибуты для игры «Автобус»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122" name="Picture 2" descr="https://im0-tub-ru.yandex.net/i?id=3c2a8defb59a1125e66863659dadd6bc-l&amp;n=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908720"/>
            <a:ext cx="1126004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im3-tub-ru.yandex.net/i?id=c0ca20f755e2188d2181abcd00da63ac-l&amp;n=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616" y="3789040"/>
            <a:ext cx="1200200" cy="1649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1513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a2b2.ru/storage/images/kindergardens/9146/teachers/17885/17885_main_7a82425cff1a2e31db4f934a6cc4f49a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91906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11560" y="260648"/>
            <a:ext cx="471956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990099"/>
                </a:solidFill>
                <a:latin typeface="Comic Sans MS" panose="030F0702030302020204" pitchFamily="66" charset="0"/>
              </a:rPr>
              <a:t>Содержание</a:t>
            </a:r>
            <a:endParaRPr lang="ru-RU" sz="6000" b="1" dirty="0">
              <a:solidFill>
                <a:srgbClr val="990099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6233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2086719"/>
              </p:ext>
            </p:extLst>
          </p:nvPr>
        </p:nvGraphicFramePr>
        <p:xfrm>
          <a:off x="323528" y="260648"/>
          <a:ext cx="8568952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2238"/>
                <a:gridCol w="2142238"/>
                <a:gridCol w="2142238"/>
                <a:gridCol w="2142238"/>
              </a:tblGrid>
              <a:tr h="1209716">
                <a:tc rowSpan="2"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Март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Сюжетно-ролевая игра «Когда мы пассажиры»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Познакомить с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правилами безопасного поведения в городском транспорте; сформировать основу культуры поведения в общественном транспорте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Иллюстрации по теме, атрибуты для игры «Мы – пассажиры», знаки остановки наземных видов транспорта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86509">
                <a:tc vMerge="1">
                  <a:txBody>
                    <a:bodyPr/>
                    <a:lstStyle/>
                    <a:p>
                      <a:endParaRPr lang="ru-RU" sz="105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Конструирование из бумаги «Автобус»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Закрепить знания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детьми основных видов транспорта; умение узнавать и правильно называть геометрические фигуры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Картинки с изображением транспорта, д/и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«Почини машину», цветная бумага, ножницы, клей, кисти, салфетки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2050" name="Picture 2" descr="https://im0-tub-ru.yandex.net/i?id=3e8a05e2a8875766fbb27e88dd5d0ef6-l&amp;n=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573016"/>
            <a:ext cx="4465635" cy="2511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4545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7091750"/>
              </p:ext>
            </p:extLst>
          </p:nvPr>
        </p:nvGraphicFramePr>
        <p:xfrm>
          <a:off x="323528" y="260648"/>
          <a:ext cx="8568952" cy="530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2238"/>
                <a:gridCol w="2142238"/>
                <a:gridCol w="2142238"/>
                <a:gridCol w="2142238"/>
              </a:tblGrid>
              <a:tr h="792088">
                <a:tc rowSpan="2">
                  <a:txBody>
                    <a:bodyPr/>
                    <a:lstStyle/>
                    <a:p>
                      <a:r>
                        <a:rPr lang="ru-RU" sz="1200" b="0" i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Апрель</a:t>
                      </a:r>
                      <a:endParaRPr lang="ru-RU" sz="1200" b="0" i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i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Викторина «Правила поведения на улице»</a:t>
                      </a:r>
                      <a:endParaRPr lang="ru-RU" sz="1200" b="0" i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i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Познакомить детей с правилами безопасного поведения на улице; воспитывать необходимость соблюдать ПДД</a:t>
                      </a:r>
                      <a:endParaRPr lang="ru-RU" sz="1200" b="0" i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i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Иллюстрации с</a:t>
                      </a:r>
                      <a:r>
                        <a:rPr lang="ru-RU" sz="1200" b="0" i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изображением пешеходного перехода и знака «пешеходный переход», светофор, парные картинки «дорожные знаки», игрушки </a:t>
                      </a:r>
                      <a:r>
                        <a:rPr lang="ru-RU" sz="1200" b="0" i="0" baseline="0" dirty="0" err="1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Хрюша</a:t>
                      </a:r>
                      <a:r>
                        <a:rPr lang="ru-RU" sz="1200" b="0" i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и Степашка</a:t>
                      </a:r>
                      <a:endParaRPr lang="ru-RU" sz="1200" b="0" i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92088">
                <a:tc vMerge="1">
                  <a:txBody>
                    <a:bodyPr/>
                    <a:lstStyle/>
                    <a:p>
                      <a:endParaRPr lang="ru-RU" sz="105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i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Рисование «Наша улица»</a:t>
                      </a:r>
                      <a:endParaRPr lang="ru-RU" sz="1200" b="0" i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i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Учить</a:t>
                      </a:r>
                      <a:r>
                        <a:rPr lang="ru-RU" sz="1200" b="0" i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создавать сюжетные композиции, рисовать красками; закреплять ПДД</a:t>
                      </a:r>
                      <a:endParaRPr lang="ru-RU" sz="1200" b="0" i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i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Альбомный лист бумаги, гуашь, кисти, иллюстрации с изображением дороги, цветов, домов</a:t>
                      </a:r>
                      <a:endParaRPr lang="ru-RU" sz="1200" b="0" i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92088">
                <a:tc rowSpan="2">
                  <a:txBody>
                    <a:bodyPr/>
                    <a:lstStyle/>
                    <a:p>
                      <a:r>
                        <a:rPr lang="ru-RU" sz="1200" b="0" i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Май</a:t>
                      </a:r>
                      <a:endParaRPr lang="ru-RU" sz="1200" b="0" i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i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Развлечение «Весёлое путешествие в страну</a:t>
                      </a:r>
                      <a:r>
                        <a:rPr lang="ru-RU" sz="1200" b="0" i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ru-RU" sz="1200" b="0" i="0" baseline="0" dirty="0" err="1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Светофория</a:t>
                      </a:r>
                      <a:r>
                        <a:rPr lang="ru-RU" sz="1200" b="0" i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»</a:t>
                      </a:r>
                      <a:endParaRPr lang="ru-RU" sz="1200" b="0" i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i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Учить различать дорожные знаки;</a:t>
                      </a:r>
                      <a:r>
                        <a:rPr lang="ru-RU" sz="1200" b="0" i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развивать устойчивые навыки безопасного поведения на улице, ловкость, внимание; воспитывать чувство ответственности</a:t>
                      </a:r>
                      <a:endParaRPr lang="ru-RU" sz="1200" b="0" i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i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Белые полоски, две скамейки,</a:t>
                      </a:r>
                      <a:r>
                        <a:rPr lang="ru-RU" sz="1200" b="0" i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две дуги, эмблемы для детей, круги цвет сигналов светофора, дорожные знаки</a:t>
                      </a:r>
                      <a:endParaRPr lang="ru-RU" sz="1200" b="0" i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92088">
                <a:tc vMerge="1">
                  <a:txBody>
                    <a:bodyPr/>
                    <a:lstStyle/>
                    <a:p>
                      <a:endParaRPr lang="ru-RU" sz="105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i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Лепка «Автомобили»</a:t>
                      </a:r>
                      <a:endParaRPr lang="ru-RU" sz="1200" b="0" i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i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Продолжать</a:t>
                      </a:r>
                      <a:r>
                        <a:rPr lang="ru-RU" sz="1200" b="0" i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учить лепить предмет, состоящий из нескольких частей одинаковой формы, но разной величины</a:t>
                      </a:r>
                      <a:endParaRPr lang="ru-RU" sz="1200" b="0" i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i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Мягкая игрушка Кот, салфетки, пластилин, доски для лепки</a:t>
                      </a:r>
                      <a:endParaRPr lang="ru-RU" sz="1200" b="0" i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6146" name="Picture 2" descr="http://www.artwall.ru/files/cache/95/262295/66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364" y="1124744"/>
            <a:ext cx="1826934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im2-tub-ru.yandex.net/i?id=825688a12de7f8df9b0355a2b4a87e65-l&amp;n=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996" y="3717032"/>
            <a:ext cx="1844302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6943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332656"/>
            <a:ext cx="86068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990099"/>
                </a:solidFill>
                <a:latin typeface="Comic Sans MS" panose="030F0702030302020204" pitchFamily="66" charset="0"/>
              </a:rPr>
              <a:t>Работы детей кружка «Дорожная азбука»</a:t>
            </a:r>
            <a:endParaRPr lang="ru-RU" sz="3200" b="1" dirty="0">
              <a:solidFill>
                <a:srgbClr val="990099"/>
              </a:solidFill>
              <a:latin typeface="Comic Sans MS" panose="030F0702030302020204" pitchFamily="66" charset="0"/>
            </a:endParaRPr>
          </a:p>
        </p:txBody>
      </p:sp>
      <p:pic>
        <p:nvPicPr>
          <p:cNvPr id="7170" name="Picture 2" descr="H:\DCIM\104_PANA\P10409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149080"/>
            <a:ext cx="3360373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H:\DCIM\104_PANA\P10409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052736"/>
            <a:ext cx="3456384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523" y="1052736"/>
            <a:ext cx="3168351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 descr="H:\DCIM\104_PANA\P104090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893" y="4005064"/>
            <a:ext cx="3360373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:\DCIM\104_PANA\P104087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996952"/>
            <a:ext cx="2688299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706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a2b2.ru/storage/images/kindergardens/9146/teachers/17885/17885_main_7a82425cff1a2e31db4f934a6cc4f49a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906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7504" y="260648"/>
            <a:ext cx="64684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990099"/>
                </a:solidFill>
                <a:latin typeface="Comic Sans MS" panose="030F0702030302020204" pitchFamily="66" charset="0"/>
              </a:rPr>
              <a:t>11.Самообразование</a:t>
            </a:r>
            <a:endParaRPr lang="ru-RU" sz="4800" b="1" dirty="0">
              <a:solidFill>
                <a:srgbClr val="990099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0338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9" y="404664"/>
            <a:ext cx="871296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FA00FA"/>
                </a:solidFill>
                <a:latin typeface="Comic Sans MS" panose="030F0702030302020204" pitchFamily="66" charset="0"/>
              </a:rPr>
              <a:t>Тема: </a:t>
            </a:r>
            <a:r>
              <a:rPr lang="ru-RU" sz="2400" dirty="0" smtClean="0">
                <a:latin typeface="Comic Sans MS" panose="030F0702030302020204" pitchFamily="66" charset="0"/>
              </a:rPr>
              <a:t>«Игра как средство образовательной деятельности </a:t>
            </a:r>
          </a:p>
          <a:p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smtClean="0">
                <a:latin typeface="Comic Sans MS" panose="030F0702030302020204" pitchFamily="66" charset="0"/>
              </a:rPr>
              <a:t>           в условиях реализации ФГОС ДО»</a:t>
            </a:r>
          </a:p>
          <a:p>
            <a:endParaRPr lang="ru-RU" sz="2400" dirty="0" smtClean="0">
              <a:solidFill>
                <a:srgbClr val="FA00FA"/>
              </a:solidFill>
              <a:latin typeface="Comic Sans MS" panose="030F0702030302020204" pitchFamily="66" charset="0"/>
            </a:endParaRPr>
          </a:p>
          <a:p>
            <a:r>
              <a:rPr lang="ru-RU" sz="2400" b="1" i="1" dirty="0" smtClean="0">
                <a:solidFill>
                  <a:srgbClr val="FA00FA"/>
                </a:solidFill>
                <a:latin typeface="Comic Sans MS" panose="030F0702030302020204" pitchFamily="66" charset="0"/>
              </a:rPr>
              <a:t>Цель: </a:t>
            </a:r>
            <a:r>
              <a:rPr lang="ru-RU" sz="2400" dirty="0" smtClean="0">
                <a:latin typeface="Comic Sans MS" panose="030F0702030302020204" pitchFamily="66" charset="0"/>
              </a:rPr>
              <a:t>Повышение теоретического и практического</a:t>
            </a:r>
          </a:p>
          <a:p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smtClean="0">
                <a:latin typeface="Comic Sans MS" panose="030F0702030302020204" pitchFamily="66" charset="0"/>
              </a:rPr>
              <a:t>          уровня, профессионального мастерства и </a:t>
            </a:r>
          </a:p>
          <a:p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smtClean="0">
                <a:latin typeface="Comic Sans MS" panose="030F0702030302020204" pitchFamily="66" charset="0"/>
              </a:rPr>
              <a:t>          компетентности в вопросах развития игровой</a:t>
            </a:r>
          </a:p>
          <a:p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smtClean="0">
                <a:latin typeface="Comic Sans MS" panose="030F0702030302020204" pitchFamily="66" charset="0"/>
              </a:rPr>
              <a:t>          деятельности с дошкольниками.</a:t>
            </a:r>
          </a:p>
        </p:txBody>
      </p:sp>
      <p:pic>
        <p:nvPicPr>
          <p:cNvPr id="9218" name="Picture 2" descr="http://cliparts.co/cliparts/kTM/RRR/kTMRRR97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717032"/>
            <a:ext cx="4589394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5890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3018323"/>
              </p:ext>
            </p:extLst>
          </p:nvPr>
        </p:nvGraphicFramePr>
        <p:xfrm>
          <a:off x="323528" y="188640"/>
          <a:ext cx="8424936" cy="62114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2586"/>
                <a:gridCol w="2089882"/>
                <a:gridCol w="2106234"/>
                <a:gridCol w="2106234"/>
              </a:tblGrid>
              <a:tr h="657073"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Содержание работы</a:t>
                      </a:r>
                      <a:endParaRPr lang="ru-RU" b="0" dirty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Форма работы</a:t>
                      </a:r>
                      <a:endParaRPr lang="ru-RU" b="0" dirty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Практический выход</a:t>
                      </a:r>
                      <a:endParaRPr lang="ru-RU" b="0" dirty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Сроки исполнения</a:t>
                      </a:r>
                      <a:endParaRPr lang="ru-RU" b="0" dirty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7073">
                <a:tc>
                  <a:txBody>
                    <a:bodyPr/>
                    <a:lstStyle/>
                    <a:p>
                      <a:r>
                        <a:rPr lang="ru-RU" sz="105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Разработка плана по самообразованию на 2016-2017 год</a:t>
                      </a:r>
                      <a:endParaRPr lang="ru-RU" sz="105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Работа с методической литературой, интернет-ресурсами</a:t>
                      </a:r>
                      <a:endParaRPr lang="ru-RU" sz="105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План по самообразованию</a:t>
                      </a:r>
                      <a:endParaRPr lang="ru-RU" sz="105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Сентябрь</a:t>
                      </a:r>
                      <a:endParaRPr lang="ru-RU" sz="105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7073">
                <a:tc>
                  <a:txBody>
                    <a:bodyPr/>
                    <a:lstStyle/>
                    <a:p>
                      <a:r>
                        <a:rPr lang="ru-RU" sz="9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«Игра как средство образовательной деятельности в условиях реализации ФГОС ДО»</a:t>
                      </a:r>
                      <a:endParaRPr lang="ru-RU" sz="9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Изучение литературы по заданной тематике</a:t>
                      </a:r>
                      <a:endParaRPr lang="ru-RU" sz="105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Методическая папка с рекомендациями</a:t>
                      </a:r>
                      <a:r>
                        <a:rPr lang="ru-RU" sz="105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по игровой деятельности с детьми разного возраста</a:t>
                      </a:r>
                      <a:endParaRPr lang="ru-RU" sz="105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Октябрь</a:t>
                      </a:r>
                      <a:endParaRPr lang="ru-RU" sz="105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7073">
                <a:tc>
                  <a:txBody>
                    <a:bodyPr/>
                    <a:lstStyle/>
                    <a:p>
                      <a:r>
                        <a:rPr lang="ru-RU" sz="9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«Игра как средство</a:t>
                      </a:r>
                      <a:r>
                        <a:rPr lang="ru-RU" sz="9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социально-коммуникативного развития детей дошкольного возраста в условиях реализации ФГОС ДО»</a:t>
                      </a:r>
                      <a:endParaRPr lang="ru-RU" sz="9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Распространение педагогического опыта работы</a:t>
                      </a:r>
                      <a:endParaRPr lang="ru-RU" sz="105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Консультация для педагогов ДОУ</a:t>
                      </a:r>
                      <a:endParaRPr lang="ru-RU" sz="105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Ноябрь</a:t>
                      </a:r>
                      <a:endParaRPr lang="ru-RU" sz="105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7073">
                <a:tc>
                  <a:txBody>
                    <a:bodyPr/>
                    <a:lstStyle/>
                    <a:p>
                      <a:r>
                        <a:rPr lang="ru-RU" sz="105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«Развитие игровой деятельности в условиях реализации ФГОС ДО»</a:t>
                      </a:r>
                      <a:endParaRPr lang="ru-RU" sz="105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Изучение и внедрение в образовательный процесс</a:t>
                      </a:r>
                      <a:endParaRPr lang="ru-RU" sz="105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Деловая игра с воспитателями «Повышение компетенции педагога»</a:t>
                      </a:r>
                      <a:endParaRPr lang="ru-RU" sz="105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Декабрь</a:t>
                      </a:r>
                      <a:endParaRPr lang="ru-RU" sz="105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7073">
                <a:tc>
                  <a:txBody>
                    <a:bodyPr/>
                    <a:lstStyle/>
                    <a:p>
                      <a:r>
                        <a:rPr lang="ru-RU" sz="105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«Организация</a:t>
                      </a:r>
                      <a:r>
                        <a:rPr lang="ru-RU" sz="105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развивающей предметно-пространственной среды для организации игровой деятельности»</a:t>
                      </a:r>
                      <a:endParaRPr lang="ru-RU" sz="105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Изучение современных</a:t>
                      </a:r>
                      <a:r>
                        <a:rPr lang="ru-RU" sz="105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подходов к организации предметно-пространственной среды</a:t>
                      </a:r>
                      <a:endParaRPr lang="ru-RU" sz="105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Методические</a:t>
                      </a:r>
                      <a:r>
                        <a:rPr lang="ru-RU" sz="105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рекомендации для педагогов</a:t>
                      </a:r>
                      <a:endParaRPr lang="ru-RU" sz="105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Январь</a:t>
                      </a:r>
                      <a:endParaRPr lang="ru-RU" sz="105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7073">
                <a:tc>
                  <a:txBody>
                    <a:bodyPr/>
                    <a:lstStyle/>
                    <a:p>
                      <a:r>
                        <a:rPr lang="ru-RU" sz="105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«Игра как средство образовательной деятельности для детей 4-5 лет»</a:t>
                      </a:r>
                      <a:endParaRPr lang="ru-RU" sz="105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Работа над теоретической частью итогового проекта</a:t>
                      </a:r>
                      <a:endParaRPr lang="ru-RU" sz="105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Получение новых знаний в ходе работы</a:t>
                      </a:r>
                      <a:r>
                        <a:rPr lang="ru-RU" sz="105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над итоговым проектом</a:t>
                      </a:r>
                      <a:endParaRPr lang="ru-RU" sz="105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Февраль-март</a:t>
                      </a:r>
                      <a:endParaRPr lang="ru-RU" sz="105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7073">
                <a:tc>
                  <a:txBody>
                    <a:bodyPr/>
                    <a:lstStyle/>
                    <a:p>
                      <a:r>
                        <a:rPr lang="ru-RU" sz="105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«Оптимизация игровой деятельности в дошкольных</a:t>
                      </a:r>
                      <a:r>
                        <a:rPr lang="ru-RU" sz="105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образовательных учреждениях»</a:t>
                      </a:r>
                      <a:endParaRPr lang="ru-RU" sz="105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Обмен опытом с педагогами ДОУ</a:t>
                      </a:r>
                      <a:endParaRPr lang="ru-RU" sz="105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Рекомендации</a:t>
                      </a:r>
                      <a:r>
                        <a:rPr lang="ru-RU" sz="105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для педагогов</a:t>
                      </a:r>
                      <a:endParaRPr lang="ru-RU" sz="105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Апрель</a:t>
                      </a:r>
                      <a:endParaRPr lang="ru-RU" sz="105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7073">
                <a:tc>
                  <a:txBody>
                    <a:bodyPr/>
                    <a:lstStyle/>
                    <a:p>
                      <a:r>
                        <a:rPr lang="ru-RU" sz="105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«Воспитание дружеских отношений в игре»</a:t>
                      </a:r>
                      <a:endParaRPr lang="ru-RU" sz="105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Консультирование родителей</a:t>
                      </a:r>
                      <a:endParaRPr lang="ru-RU" sz="105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Папка-передвижка</a:t>
                      </a:r>
                      <a:endParaRPr lang="ru-RU" sz="105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Май</a:t>
                      </a:r>
                      <a:endParaRPr lang="ru-RU" sz="105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9330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a2b2.ru/storage/images/kindergardens/9146/teachers/17885/17885_main_7a82425cff1a2e31db4f934a6cc4f49a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89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7504" y="313409"/>
            <a:ext cx="690926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990099"/>
                </a:solidFill>
                <a:latin typeface="Comic Sans MS" panose="030F0702030302020204" pitchFamily="66" charset="0"/>
              </a:rPr>
              <a:t>12.Работа по обобщению </a:t>
            </a:r>
          </a:p>
          <a:p>
            <a:r>
              <a:rPr lang="ru-RU" sz="4000" b="1" dirty="0" smtClean="0">
                <a:solidFill>
                  <a:srgbClr val="990099"/>
                </a:solidFill>
                <a:latin typeface="Comic Sans MS" panose="030F0702030302020204" pitchFamily="66" charset="0"/>
              </a:rPr>
              <a:t>и распространению </a:t>
            </a:r>
          </a:p>
          <a:p>
            <a:r>
              <a:rPr lang="ru-RU" sz="4000" b="1" dirty="0" smtClean="0">
                <a:solidFill>
                  <a:srgbClr val="990099"/>
                </a:solidFill>
                <a:latin typeface="Comic Sans MS" panose="030F0702030302020204" pitchFamily="66" charset="0"/>
              </a:rPr>
              <a:t>педагогического опыта</a:t>
            </a:r>
            <a:endParaRPr lang="ru-RU" sz="4000" b="1" dirty="0">
              <a:solidFill>
                <a:srgbClr val="990099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309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076833"/>
              </p:ext>
            </p:extLst>
          </p:nvPr>
        </p:nvGraphicFramePr>
        <p:xfrm>
          <a:off x="251520" y="188640"/>
          <a:ext cx="8712968" cy="62204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56"/>
                <a:gridCol w="4536504"/>
                <a:gridCol w="936104"/>
                <a:gridCol w="2736304"/>
              </a:tblGrid>
              <a:tr h="549061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Comic Sans MS" panose="030F0702030302020204" pitchFamily="66" charset="0"/>
                        </a:rPr>
                        <a:t>№ п/п</a:t>
                      </a:r>
                      <a:endParaRPr lang="ru-RU" sz="14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Comic Sans MS" panose="030F0702030302020204" pitchFamily="66" charset="0"/>
                        </a:rPr>
                        <a:t>Название</a:t>
                      </a:r>
                      <a:r>
                        <a:rPr lang="ru-RU" sz="1600" baseline="0" dirty="0" smtClean="0">
                          <a:latin typeface="Comic Sans MS" panose="030F0702030302020204" pitchFamily="66" charset="0"/>
                        </a:rPr>
                        <a:t> работы</a:t>
                      </a:r>
                      <a:endParaRPr lang="ru-RU" sz="16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Comic Sans MS" panose="030F0702030302020204" pitchFamily="66" charset="0"/>
                        </a:rPr>
                        <a:t>Год</a:t>
                      </a:r>
                      <a:endParaRPr lang="ru-RU" sz="16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Comic Sans MS" panose="030F0702030302020204" pitchFamily="66" charset="0"/>
                        </a:rPr>
                        <a:t>Способ распространения</a:t>
                      </a:r>
                      <a:endParaRPr lang="ru-RU" sz="16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9061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Comic Sans MS" panose="030F0702030302020204" pitchFamily="66" charset="0"/>
                        </a:rPr>
                        <a:t>1</a:t>
                      </a:r>
                      <a:endParaRPr lang="ru-RU" sz="1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Comic Sans MS" panose="030F0702030302020204" pitchFamily="66" charset="0"/>
                        </a:rPr>
                        <a:t>Открытый просмотр ООД по ОО «Речевое развитие» на тему:</a:t>
                      </a:r>
                      <a:r>
                        <a:rPr lang="ru-RU" sz="1200" baseline="0" dirty="0" smtClean="0">
                          <a:latin typeface="Comic Sans MS" panose="030F0702030302020204" pitchFamily="66" charset="0"/>
                        </a:rPr>
                        <a:t> «Выручим весну»</a:t>
                      </a:r>
                      <a:endParaRPr lang="ru-RU" sz="1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Comic Sans MS" panose="030F0702030302020204" pitchFamily="66" charset="0"/>
                        </a:rPr>
                        <a:t>2014</a:t>
                      </a:r>
                      <a:endParaRPr lang="ru-RU" sz="1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Comic Sans MS" panose="030F0702030302020204" pitchFamily="66" charset="0"/>
                        </a:rPr>
                        <a:t>Наличие в методическом кабинете</a:t>
                      </a:r>
                      <a:endParaRPr lang="ru-RU" sz="1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9061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Comic Sans MS" panose="030F0702030302020204" pitchFamily="66" charset="0"/>
                        </a:rPr>
                        <a:t>2</a:t>
                      </a:r>
                      <a:endParaRPr lang="ru-RU" sz="1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Comic Sans MS" panose="030F0702030302020204" pitchFamily="66" charset="0"/>
                        </a:rPr>
                        <a:t>Мастер-класс на тему: «Развитие творческих способностей дошкольников посредством работы с нетрадиционным материалом</a:t>
                      </a:r>
                      <a:r>
                        <a:rPr lang="ru-RU" sz="1200" baseline="0" dirty="0" smtClean="0">
                          <a:latin typeface="Comic Sans MS" panose="030F0702030302020204" pitchFamily="66" charset="0"/>
                        </a:rPr>
                        <a:t> (коктейльные трубочки)»</a:t>
                      </a:r>
                      <a:endParaRPr lang="ru-RU" sz="1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Comic Sans MS" panose="030F0702030302020204" pitchFamily="66" charset="0"/>
                        </a:rPr>
                        <a:t>2014</a:t>
                      </a:r>
                      <a:endParaRPr lang="ru-RU" sz="1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Comic Sans MS" panose="030F0702030302020204" pitchFamily="66" charset="0"/>
                        </a:rPr>
                        <a:t>Ежегодная</a:t>
                      </a:r>
                      <a:r>
                        <a:rPr lang="ru-RU" sz="1200" baseline="0" dirty="0" smtClean="0">
                          <a:latin typeface="Comic Sans MS" panose="030F0702030302020204" pitchFamily="66" charset="0"/>
                        </a:rPr>
                        <a:t> педагогическая конференция</a:t>
                      </a:r>
                      <a:endParaRPr lang="ru-RU" sz="1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9061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Comic Sans MS" panose="030F0702030302020204" pitchFamily="66" charset="0"/>
                        </a:rPr>
                        <a:t>3</a:t>
                      </a:r>
                      <a:endParaRPr lang="ru-RU" sz="1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Comic Sans MS" panose="030F0702030302020204" pitchFamily="66" charset="0"/>
                        </a:rPr>
                        <a:t>Открытый просмотр ООД по ОО «Познавательное развитие» (ФЭМП) на тему: «Поиграем с Машей и Мишей» (с использованием ИКТ)</a:t>
                      </a:r>
                      <a:endParaRPr lang="ru-RU" sz="1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Comic Sans MS" panose="030F0702030302020204" pitchFamily="66" charset="0"/>
                        </a:rPr>
                        <a:t>2015</a:t>
                      </a:r>
                      <a:endParaRPr lang="ru-RU" sz="1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Comic Sans MS" panose="030F0702030302020204" pitchFamily="66" charset="0"/>
                        </a:rPr>
                        <a:t>Наличие в методическом кабинете</a:t>
                      </a:r>
                      <a:endParaRPr lang="ru-RU" sz="1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9061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Comic Sans MS" panose="030F0702030302020204" pitchFamily="66" charset="0"/>
                        </a:rPr>
                        <a:t>4</a:t>
                      </a:r>
                      <a:endParaRPr lang="ru-RU" sz="1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Comic Sans MS" panose="030F0702030302020204" pitchFamily="66" charset="0"/>
                        </a:rPr>
                        <a:t>Викторина для педагогов «Математика – это интересно»</a:t>
                      </a:r>
                      <a:endParaRPr lang="ru-RU" sz="1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Comic Sans MS" panose="030F0702030302020204" pitchFamily="66" charset="0"/>
                        </a:rPr>
                        <a:t>2015</a:t>
                      </a:r>
                      <a:endParaRPr lang="ru-RU" sz="1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Comic Sans MS" panose="030F0702030302020204" pitchFamily="66" charset="0"/>
                        </a:rPr>
                        <a:t>Наличие в методическом кабинете</a:t>
                      </a:r>
                      <a:endParaRPr lang="ru-RU" sz="1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9061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Comic Sans MS" panose="030F0702030302020204" pitchFamily="66" charset="0"/>
                        </a:rPr>
                        <a:t>5</a:t>
                      </a:r>
                      <a:endParaRPr lang="ru-RU" sz="1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Comic Sans MS" panose="030F0702030302020204" pitchFamily="66" charset="0"/>
                        </a:rPr>
                        <a:t>Практическая консультация для педагогов «Что такое ФГОС ДО»</a:t>
                      </a:r>
                      <a:endParaRPr lang="ru-RU" sz="1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Comic Sans MS" panose="030F0702030302020204" pitchFamily="66" charset="0"/>
                        </a:rPr>
                        <a:t>2015</a:t>
                      </a:r>
                      <a:endParaRPr lang="ru-RU" sz="1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Comic Sans MS" panose="030F0702030302020204" pitchFamily="66" charset="0"/>
                        </a:rPr>
                        <a:t>Наличие в методическом кабинете</a:t>
                      </a:r>
                      <a:endParaRPr lang="ru-RU" sz="1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9061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Comic Sans MS" panose="030F0702030302020204" pitchFamily="66" charset="0"/>
                        </a:rPr>
                        <a:t>6</a:t>
                      </a:r>
                      <a:endParaRPr lang="ru-RU" sz="1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Comic Sans MS" panose="030F0702030302020204" pitchFamily="66" charset="0"/>
                        </a:rPr>
                        <a:t>Семинар-практикум «Что такое ФГОС ДО?»</a:t>
                      </a:r>
                      <a:endParaRPr lang="ru-RU" sz="1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Comic Sans MS" panose="030F0702030302020204" pitchFamily="66" charset="0"/>
                        </a:rPr>
                        <a:t>2015</a:t>
                      </a:r>
                      <a:endParaRPr lang="ru-RU" sz="1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Comic Sans MS" panose="030F0702030302020204" pitchFamily="66" charset="0"/>
                        </a:rPr>
                        <a:t>Наличие в методическом кабинете</a:t>
                      </a:r>
                      <a:endParaRPr lang="ru-RU" sz="1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9061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Comic Sans MS" panose="030F0702030302020204" pitchFamily="66" charset="0"/>
                        </a:rPr>
                        <a:t>7</a:t>
                      </a:r>
                      <a:endParaRPr lang="ru-RU" sz="1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Comic Sans MS" panose="030F0702030302020204" pitchFamily="66" charset="0"/>
                        </a:rPr>
                        <a:t>Открытый просмотр ООД по ОО «Социально-коммуникативное развитие» (патриотическое</a:t>
                      </a:r>
                      <a:r>
                        <a:rPr lang="ru-RU" sz="1200" baseline="0" dirty="0" smtClean="0">
                          <a:latin typeface="Comic Sans MS" panose="030F0702030302020204" pitchFamily="66" charset="0"/>
                        </a:rPr>
                        <a:t> воспитание) по теме: «Дикие животные Забайкалья» (с использованием ИКТ)</a:t>
                      </a:r>
                      <a:endParaRPr lang="ru-RU" sz="1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Comic Sans MS" panose="030F0702030302020204" pitchFamily="66" charset="0"/>
                        </a:rPr>
                        <a:t>2016</a:t>
                      </a:r>
                      <a:endParaRPr lang="ru-RU" sz="1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Comic Sans MS" panose="030F0702030302020204" pitchFamily="66" charset="0"/>
                        </a:rPr>
                        <a:t>Наличие</a:t>
                      </a:r>
                      <a:r>
                        <a:rPr lang="ru-RU" sz="1200" baseline="0" dirty="0" smtClean="0">
                          <a:latin typeface="Comic Sans MS" panose="030F0702030302020204" pitchFamily="66" charset="0"/>
                        </a:rPr>
                        <a:t> в методическом кабинете</a:t>
                      </a:r>
                      <a:endParaRPr lang="ru-RU" sz="1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9061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Comic Sans MS" panose="030F0702030302020204" pitchFamily="66" charset="0"/>
                        </a:rPr>
                        <a:t>8</a:t>
                      </a:r>
                      <a:endParaRPr lang="ru-RU" sz="1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Comic Sans MS" panose="030F0702030302020204" pitchFamily="66" charset="0"/>
                        </a:rPr>
                        <a:t>Пед</a:t>
                      </a:r>
                      <a:r>
                        <a:rPr lang="ru-RU" sz="1200" baseline="0" dirty="0" smtClean="0">
                          <a:latin typeface="Comic Sans MS" panose="030F0702030302020204" pitchFamily="66" charset="0"/>
                        </a:rPr>
                        <a:t>совет «Пути совершенствования взаимодействия с родителями по вопросам укрепления здоровья и физического воспитания» (анализ «педагогического диктанта»)</a:t>
                      </a:r>
                      <a:endParaRPr lang="ru-RU" sz="1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Comic Sans MS" panose="030F0702030302020204" pitchFamily="66" charset="0"/>
                        </a:rPr>
                        <a:t>2016</a:t>
                      </a:r>
                      <a:endParaRPr lang="ru-RU" sz="1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Comic Sans MS" panose="030F0702030302020204" pitchFamily="66" charset="0"/>
                        </a:rPr>
                        <a:t>Наличие в методическом кабинете</a:t>
                      </a:r>
                      <a:endParaRPr lang="ru-RU" sz="1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9061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Comic Sans MS" panose="030F0702030302020204" pitchFamily="66" charset="0"/>
                        </a:rPr>
                        <a:t>9</a:t>
                      </a:r>
                      <a:endParaRPr lang="ru-RU" sz="1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Comic Sans MS" panose="030F0702030302020204" pitchFamily="66" charset="0"/>
                        </a:rPr>
                        <a:t>Открытый просмотр ООД по ОО «Речевое развитие» по теме: «Путешествие</a:t>
                      </a:r>
                      <a:r>
                        <a:rPr lang="ru-RU" sz="1200" baseline="0" dirty="0" smtClean="0">
                          <a:latin typeface="Comic Sans MS" panose="030F0702030302020204" pitchFamily="66" charset="0"/>
                        </a:rPr>
                        <a:t> в волшебный мир театра»</a:t>
                      </a:r>
                      <a:endParaRPr lang="ru-RU" sz="1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Comic Sans MS" panose="030F0702030302020204" pitchFamily="66" charset="0"/>
                        </a:rPr>
                        <a:t>2017</a:t>
                      </a:r>
                      <a:endParaRPr lang="ru-RU" sz="1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Comic Sans MS" panose="030F0702030302020204" pitchFamily="66" charset="0"/>
                        </a:rPr>
                        <a:t>Районное</a:t>
                      </a:r>
                      <a:r>
                        <a:rPr lang="ru-RU" sz="1200" baseline="0" dirty="0" smtClean="0">
                          <a:latin typeface="Comic Sans MS" panose="030F0702030302020204" pitchFamily="66" charset="0"/>
                        </a:rPr>
                        <a:t> методическое объединение</a:t>
                      </a:r>
                      <a:endParaRPr lang="ru-RU" sz="1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2045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a2b2.ru/storage/images/kindergardens/9146/teachers/17885/17885_main_7a82425cff1a2e31db4f934a6cc4f49a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148"/>
            <a:ext cx="9144000" cy="6865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9512" y="476671"/>
            <a:ext cx="63113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990099"/>
                </a:solidFill>
                <a:latin typeface="Comic Sans MS" panose="030F0702030302020204" pitchFamily="66" charset="0"/>
              </a:rPr>
              <a:t>13.Мои достижения</a:t>
            </a:r>
            <a:endParaRPr lang="ru-RU" sz="4800" b="1" dirty="0">
              <a:solidFill>
                <a:srgbClr val="990099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8979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F:\абрамова\диплом 0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4556143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F:\абрамова\диплом 00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0468" y="209352"/>
            <a:ext cx="4189556" cy="6243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3281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7212" y="-1"/>
            <a:ext cx="9035693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chemeClr val="tx2"/>
              </a:buClr>
              <a:buFont typeface="+mj-lt"/>
              <a:buAutoNum type="arabicPeriod"/>
            </a:pPr>
            <a:r>
              <a:rPr lang="ru-RU" sz="2400" b="1" dirty="0" smtClean="0">
                <a:solidFill>
                  <a:srgbClr val="FA00FA"/>
                </a:solidFill>
                <a:latin typeface="Comic Sans MS" panose="030F0702030302020204" pitchFamily="66" charset="0"/>
              </a:rPr>
              <a:t>Общие сведения</a:t>
            </a:r>
          </a:p>
          <a:p>
            <a:pPr marL="457200" indent="-457200">
              <a:buClr>
                <a:schemeClr val="tx2"/>
              </a:buClr>
              <a:buFont typeface="+mj-lt"/>
              <a:buAutoNum type="arabicPeriod"/>
            </a:pPr>
            <a:r>
              <a:rPr lang="ru-RU" sz="2400" b="1" dirty="0" smtClean="0">
                <a:solidFill>
                  <a:srgbClr val="FA00FA"/>
                </a:solidFill>
                <a:latin typeface="Comic Sans MS" panose="030F0702030302020204" pitchFamily="66" charset="0"/>
              </a:rPr>
              <a:t>Мой девиз</a:t>
            </a:r>
          </a:p>
          <a:p>
            <a:pPr marL="457200" indent="-457200">
              <a:buClr>
                <a:schemeClr val="tx2"/>
              </a:buClr>
              <a:buFont typeface="+mj-lt"/>
              <a:buAutoNum type="arabicPeriod"/>
            </a:pPr>
            <a:r>
              <a:rPr lang="ru-RU" sz="2400" b="1" dirty="0" smtClean="0">
                <a:solidFill>
                  <a:srgbClr val="FA00FA"/>
                </a:solidFill>
                <a:latin typeface="Comic Sans MS" panose="030F0702030302020204" pitchFamily="66" charset="0"/>
              </a:rPr>
              <a:t>Моё педагогическое кредо</a:t>
            </a:r>
          </a:p>
          <a:p>
            <a:pPr marL="457200" indent="-457200">
              <a:buClr>
                <a:schemeClr val="tx2"/>
              </a:buClr>
              <a:buFont typeface="+mj-lt"/>
              <a:buAutoNum type="arabicPeriod"/>
            </a:pPr>
            <a:r>
              <a:rPr lang="ru-RU" sz="2400" b="1" dirty="0" smtClean="0">
                <a:solidFill>
                  <a:srgbClr val="FA00FA"/>
                </a:solidFill>
                <a:latin typeface="Comic Sans MS" panose="030F0702030302020204" pitchFamily="66" charset="0"/>
              </a:rPr>
              <a:t>Эссе</a:t>
            </a:r>
          </a:p>
          <a:p>
            <a:pPr marL="457200" indent="-457200">
              <a:buClr>
                <a:schemeClr val="tx2"/>
              </a:buClr>
              <a:buFont typeface="+mj-lt"/>
              <a:buAutoNum type="arabicPeriod"/>
            </a:pPr>
            <a:r>
              <a:rPr lang="ru-RU" sz="2400" b="1" dirty="0" smtClean="0">
                <a:solidFill>
                  <a:srgbClr val="FA00FA"/>
                </a:solidFill>
                <a:latin typeface="Comic Sans MS" panose="030F0702030302020204" pitchFamily="66" charset="0"/>
              </a:rPr>
              <a:t>Результаты педагогической деятельности</a:t>
            </a:r>
          </a:p>
          <a:p>
            <a:pPr marL="457200" indent="-457200">
              <a:buClr>
                <a:schemeClr val="tx2"/>
              </a:buClr>
              <a:buFont typeface="+mj-lt"/>
              <a:buAutoNum type="arabicPeriod"/>
            </a:pPr>
            <a:r>
              <a:rPr lang="ru-RU" sz="2400" b="1" dirty="0">
                <a:solidFill>
                  <a:srgbClr val="FA00FA"/>
                </a:solidFill>
                <a:latin typeface="Comic Sans MS" panose="030F0702030302020204" pitchFamily="66" charset="0"/>
              </a:rPr>
              <a:t>Н</a:t>
            </a:r>
            <a:r>
              <a:rPr lang="ru-RU" sz="2400" b="1" dirty="0" smtClean="0">
                <a:solidFill>
                  <a:srgbClr val="FA00FA"/>
                </a:solidFill>
                <a:latin typeface="Comic Sans MS" panose="030F0702030302020204" pitchFamily="66" charset="0"/>
              </a:rPr>
              <a:t>ормативные документы</a:t>
            </a:r>
          </a:p>
          <a:p>
            <a:pPr marL="457200" indent="-457200">
              <a:buClr>
                <a:schemeClr val="tx2"/>
              </a:buClr>
              <a:buFont typeface="+mj-lt"/>
              <a:buAutoNum type="arabicPeriod"/>
            </a:pPr>
            <a:r>
              <a:rPr lang="ru-RU" sz="2400" b="1" dirty="0" smtClean="0">
                <a:solidFill>
                  <a:srgbClr val="FA00FA"/>
                </a:solidFill>
                <a:latin typeface="Comic Sans MS" panose="030F0702030302020204" pitchFamily="66" charset="0"/>
              </a:rPr>
              <a:t>Информация о программе, список учебно-методического обеспечения</a:t>
            </a:r>
          </a:p>
          <a:p>
            <a:pPr marL="457200" indent="-457200">
              <a:buClr>
                <a:schemeClr val="tx2"/>
              </a:buClr>
              <a:buFont typeface="+mj-lt"/>
              <a:buAutoNum type="arabicPeriod"/>
            </a:pPr>
            <a:r>
              <a:rPr lang="ru-RU" sz="2400" b="1" dirty="0" smtClean="0">
                <a:solidFill>
                  <a:srgbClr val="FA00FA"/>
                </a:solidFill>
                <a:latin typeface="Comic Sans MS" panose="030F0702030302020204" pitchFamily="66" charset="0"/>
              </a:rPr>
              <a:t>Повышение квалификации</a:t>
            </a:r>
          </a:p>
          <a:p>
            <a:pPr marL="457200" indent="-457200">
              <a:buClr>
                <a:schemeClr val="tx2"/>
              </a:buClr>
              <a:buFont typeface="+mj-lt"/>
              <a:buAutoNum type="arabicPeriod"/>
            </a:pPr>
            <a:r>
              <a:rPr lang="ru-RU" sz="2400" b="1" dirty="0" smtClean="0">
                <a:solidFill>
                  <a:srgbClr val="FA00FA"/>
                </a:solidFill>
                <a:latin typeface="Comic Sans MS" panose="030F0702030302020204" pitchFamily="66" charset="0"/>
              </a:rPr>
              <a:t>Методическая копилка</a:t>
            </a:r>
          </a:p>
          <a:p>
            <a:pPr marL="457200" indent="-457200">
              <a:buClr>
                <a:schemeClr val="tx2"/>
              </a:buClr>
              <a:buFont typeface="+mj-lt"/>
              <a:buAutoNum type="arabicPeriod"/>
            </a:pPr>
            <a:r>
              <a:rPr lang="ru-RU" sz="2400" b="1" dirty="0" smtClean="0">
                <a:solidFill>
                  <a:srgbClr val="FA00FA"/>
                </a:solidFill>
                <a:latin typeface="Comic Sans MS" panose="030F0702030302020204" pitchFamily="66" charset="0"/>
              </a:rPr>
              <a:t>Кружковая работа</a:t>
            </a:r>
          </a:p>
          <a:p>
            <a:pPr marL="457200" indent="-457200">
              <a:buClr>
                <a:schemeClr val="tx2"/>
              </a:buClr>
              <a:buFont typeface="+mj-lt"/>
              <a:buAutoNum type="arabicPeriod"/>
            </a:pPr>
            <a:r>
              <a:rPr lang="ru-RU" sz="2400" b="1" dirty="0" smtClean="0">
                <a:solidFill>
                  <a:srgbClr val="FA00FA"/>
                </a:solidFill>
                <a:latin typeface="Comic Sans MS" panose="030F0702030302020204" pitchFamily="66" charset="0"/>
              </a:rPr>
              <a:t>Самообразование</a:t>
            </a:r>
          </a:p>
          <a:p>
            <a:pPr marL="457200" indent="-457200">
              <a:buClr>
                <a:schemeClr val="tx2"/>
              </a:buClr>
              <a:buFont typeface="+mj-lt"/>
              <a:buAutoNum type="arabicPeriod"/>
            </a:pPr>
            <a:r>
              <a:rPr lang="ru-RU" sz="2400" b="1" dirty="0" smtClean="0">
                <a:solidFill>
                  <a:srgbClr val="FA00FA"/>
                </a:solidFill>
                <a:latin typeface="Comic Sans MS" panose="030F0702030302020204" pitchFamily="66" charset="0"/>
              </a:rPr>
              <a:t>Работа по обобщению и распространению педагогического опыта</a:t>
            </a:r>
          </a:p>
          <a:p>
            <a:pPr marL="457200" indent="-457200">
              <a:buClr>
                <a:schemeClr val="tx2"/>
              </a:buClr>
              <a:buFont typeface="+mj-lt"/>
              <a:buAutoNum type="arabicPeriod"/>
            </a:pPr>
            <a:r>
              <a:rPr lang="ru-RU" sz="2400" b="1" dirty="0" smtClean="0">
                <a:solidFill>
                  <a:srgbClr val="FA00FA"/>
                </a:solidFill>
                <a:latin typeface="Comic Sans MS" panose="030F0702030302020204" pitchFamily="66" charset="0"/>
              </a:rPr>
              <a:t>Мои достижения</a:t>
            </a:r>
          </a:p>
          <a:p>
            <a:pPr marL="457200" indent="-457200">
              <a:buClr>
                <a:schemeClr val="tx2"/>
              </a:buClr>
              <a:buFont typeface="+mj-lt"/>
              <a:buAutoNum type="arabicPeriod"/>
            </a:pPr>
            <a:r>
              <a:rPr lang="ru-RU" sz="2400" b="1" dirty="0" smtClean="0">
                <a:solidFill>
                  <a:srgbClr val="FA00FA"/>
                </a:solidFill>
                <a:latin typeface="Comic Sans MS" panose="030F0702030302020204" pitchFamily="66" charset="0"/>
              </a:rPr>
              <a:t>Отзывы о моей педагогической деятельности</a:t>
            </a:r>
          </a:p>
          <a:p>
            <a:pPr marL="457200" indent="-457200">
              <a:buClr>
                <a:schemeClr val="tx2"/>
              </a:buClr>
              <a:buFont typeface="+mj-lt"/>
              <a:buAutoNum type="arabicPeriod"/>
            </a:pPr>
            <a:r>
              <a:rPr lang="ru-RU" sz="2400" b="1" dirty="0" smtClean="0">
                <a:solidFill>
                  <a:srgbClr val="FA00FA"/>
                </a:solidFill>
                <a:latin typeface="Comic Sans MS" panose="030F0702030302020204" pitchFamily="66" charset="0"/>
              </a:rPr>
              <a:t>Приложение. Фотоальбом</a:t>
            </a:r>
          </a:p>
          <a:p>
            <a:pPr marL="342900" indent="-342900">
              <a:buAutoNum type="arabicPeriod"/>
            </a:pPr>
            <a:endParaRPr lang="ru-RU" dirty="0" smtClean="0"/>
          </a:p>
          <a:p>
            <a:pPr marL="342900" indent="-342900">
              <a:buAutoNum type="arabicPeriod"/>
            </a:pPr>
            <a:endParaRPr lang="ru-RU" dirty="0" smtClean="0"/>
          </a:p>
          <a:p>
            <a:pPr marL="342900" indent="-342900">
              <a:buAutoNum type="arabicPeriod"/>
            </a:pPr>
            <a:endParaRPr lang="ru-RU" dirty="0" smtClean="0"/>
          </a:p>
          <a:p>
            <a:pPr marL="342900" indent="-342900">
              <a:buAutoNum type="arabicPeriod"/>
            </a:pPr>
            <a:endParaRPr lang="ru-RU" dirty="0"/>
          </a:p>
        </p:txBody>
      </p:sp>
      <p:pic>
        <p:nvPicPr>
          <p:cNvPr id="4" name="Picture 2" descr="https://im0-tub-ru.yandex.net/i?id=a17de37a41e867f17e9dc4c33d8a1fcd-l&amp;n=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16632"/>
            <a:ext cx="1721805" cy="1553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2915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F:\абрамова\диплом 0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4503773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F:\абрамова\диплом 00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96652"/>
            <a:ext cx="4451404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6121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F:\абрамова\диплом 0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59" y="188640"/>
            <a:ext cx="4765621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8825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a2b2.ru/storage/images/kindergardens/9146/teachers/17885/17885_main_7a82425cff1a2e31db4f934a6cc4f49a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906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5536" y="404664"/>
            <a:ext cx="554461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990099"/>
                </a:solidFill>
                <a:latin typeface="Comic Sans MS" panose="030F0702030302020204" pitchFamily="66" charset="0"/>
              </a:rPr>
              <a:t>14.Отзывы о моей педагогической</a:t>
            </a:r>
          </a:p>
          <a:p>
            <a:r>
              <a:rPr lang="ru-RU" sz="4400" b="1" dirty="0" smtClean="0">
                <a:solidFill>
                  <a:srgbClr val="990099"/>
                </a:solidFill>
                <a:latin typeface="Comic Sans MS" panose="030F0702030302020204" pitchFamily="66" charset="0"/>
              </a:rPr>
              <a:t>деятельности</a:t>
            </a:r>
            <a:endParaRPr lang="ru-RU" sz="4400" b="1" dirty="0">
              <a:solidFill>
                <a:srgbClr val="990099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0659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2322" y="71046"/>
            <a:ext cx="44919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A00FA"/>
                </a:solidFill>
                <a:latin typeface="Comic Sans MS" panose="030F0702030302020204" pitchFamily="66" charset="0"/>
              </a:rPr>
              <a:t>Отзыв администрации:</a:t>
            </a:r>
            <a:endParaRPr lang="ru-RU" sz="2800" b="1" dirty="0">
              <a:solidFill>
                <a:srgbClr val="FA00FA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62322" y="764704"/>
            <a:ext cx="8352928" cy="5016758"/>
          </a:xfrm>
          <a:prstGeom prst="rect">
            <a:avLst/>
          </a:prstGeom>
          <a:ln>
            <a:solidFill>
              <a:srgbClr val="990099"/>
            </a:solidFill>
          </a:ln>
        </p:spPr>
        <p:txBody>
          <a:bodyPr wrap="square">
            <a:spAutoFit/>
          </a:bodyPr>
          <a:lstStyle/>
          <a:p>
            <a:r>
              <a:rPr lang="ru-RU" sz="1600" dirty="0">
                <a:latin typeface="Comic Sans MS" panose="030F0702030302020204" pitchFamily="66" charset="0"/>
              </a:rPr>
              <a:t>Абрамова Валентина Александровна работает с детьми  старшего возраста дошкольного возраста. Она - творчески работающий, хорошо знающий психологию детей дошкольного возраста воспитатель. В ней сочетается огромное трудолюбие, любовь к своей профессии, детям, стремление к творчеству. Она умело использует свой богатый опыт и знания в работе с детьми. Изучает и знает особенности детей, обеспечивает индивидуальный подход, дифференцирует сложность заданий, осуществляет помощь.</a:t>
            </a:r>
            <a:br>
              <a:rPr lang="ru-RU" sz="1600" dirty="0">
                <a:latin typeface="Comic Sans MS" panose="030F0702030302020204" pitchFamily="66" charset="0"/>
              </a:rPr>
            </a:br>
            <a:r>
              <a:rPr lang="ru-RU" sz="1600" dirty="0">
                <a:latin typeface="Comic Sans MS" panose="030F0702030302020204" pitchFamily="66" charset="0"/>
              </a:rPr>
              <a:t>  Педагог владеет современными педагогическими технологиями, использует ИКТ не только в организованной образовательной деятельности, но и  в воспитательно-образовательном процессе и методической работе.</a:t>
            </a:r>
          </a:p>
          <a:p>
            <a:r>
              <a:rPr lang="ru-RU" sz="1600" dirty="0">
                <a:latin typeface="Comic Sans MS" panose="030F0702030302020204" pitchFamily="66" charset="0"/>
              </a:rPr>
              <a:t>Валентина Александровна  занимается самообразованием, отличается стремлением к поиску новых идей, новых решений педагогических задач, корректна во взаимоотношениях с коллегами, администрацией, посещает районные методические объединения воспитателей, открытые  методические  </a:t>
            </a:r>
            <a:r>
              <a:rPr lang="ru-RU" sz="1600" dirty="0" smtClean="0">
                <a:latin typeface="Comic Sans MS" panose="030F0702030302020204" pitchFamily="66" charset="0"/>
              </a:rPr>
              <a:t>мероприятия. </a:t>
            </a:r>
          </a:p>
          <a:p>
            <a:r>
              <a:rPr lang="ru-RU" sz="1600" dirty="0" smtClean="0">
                <a:latin typeface="Comic Sans MS" panose="030F0702030302020204" pitchFamily="66" charset="0"/>
              </a:rPr>
              <a:t>Её </a:t>
            </a:r>
            <a:r>
              <a:rPr lang="ru-RU" sz="1600" dirty="0">
                <a:latin typeface="Comic Sans MS" panose="030F0702030302020204" pitchFamily="66" charset="0"/>
              </a:rPr>
              <a:t>характерные черты – требовательность к себе и своим воспитанникам. </a:t>
            </a:r>
          </a:p>
          <a:p>
            <a:r>
              <a:rPr lang="ru-RU" sz="1600" dirty="0">
                <a:latin typeface="Comic Sans MS" panose="030F0702030302020204" pitchFamily="66" charset="0"/>
              </a:rPr>
              <a:t>Администрация ДОУ:</a:t>
            </a:r>
          </a:p>
          <a:p>
            <a:r>
              <a:rPr lang="ru-RU" sz="1600" dirty="0">
                <a:latin typeface="Comic Sans MS" panose="030F0702030302020204" pitchFamily="66" charset="0"/>
              </a:rPr>
              <a:t>Заведующая </a:t>
            </a:r>
            <a:r>
              <a:rPr lang="ru-RU" sz="1600" dirty="0" err="1">
                <a:latin typeface="Comic Sans MS" panose="030F0702030302020204" pitchFamily="66" charset="0"/>
              </a:rPr>
              <a:t>Л.С.Колова</a:t>
            </a:r>
            <a:endParaRPr lang="ru-RU" sz="1600" dirty="0">
              <a:latin typeface="Comic Sans MS" panose="030F0702030302020204" pitchFamily="66" charset="0"/>
            </a:endParaRPr>
          </a:p>
          <a:p>
            <a:r>
              <a:rPr lang="ru-RU" sz="1600" dirty="0">
                <a:latin typeface="Comic Sans MS" panose="030F0702030302020204" pitchFamily="66" charset="0"/>
              </a:rPr>
              <a:t>Старший воспитатель </a:t>
            </a:r>
            <a:r>
              <a:rPr lang="ru-RU" sz="1600" dirty="0" err="1">
                <a:latin typeface="Comic Sans MS" panose="030F0702030302020204" pitchFamily="66" charset="0"/>
              </a:rPr>
              <a:t>В.Г.Диттер</a:t>
            </a:r>
            <a:r>
              <a:rPr lang="ru-RU" sz="1600" dirty="0">
                <a:latin typeface="Comic Sans MS" panose="030F0702030302020204" pitchFamily="66" charset="0"/>
              </a:rPr>
              <a:t> </a:t>
            </a:r>
            <a:r>
              <a:rPr lang="ru-RU" sz="1600" dirty="0"/>
              <a:t/>
            </a:r>
            <a:br>
              <a:rPr lang="ru-RU" sz="1600" dirty="0"/>
            </a:br>
            <a:endParaRPr lang="ru-RU" sz="1600" dirty="0"/>
          </a:p>
        </p:txBody>
      </p:sp>
      <p:pic>
        <p:nvPicPr>
          <p:cNvPr id="4100" name="Picture 4" descr="http://staffingtalk.com/static/upload/2011/04/05/406lar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716" y="4797151"/>
            <a:ext cx="2547501" cy="2008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0305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252675"/>
            <a:ext cx="36439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A00FA"/>
                </a:solidFill>
                <a:latin typeface="Comic Sans MS" panose="030F0702030302020204" pitchFamily="66" charset="0"/>
              </a:rPr>
              <a:t>Отзывы педагогов:</a:t>
            </a:r>
            <a:endParaRPr lang="ru-RU" sz="2800" b="1" dirty="0">
              <a:solidFill>
                <a:srgbClr val="FA00FA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7794" y="908720"/>
            <a:ext cx="3528392" cy="5262979"/>
          </a:xfrm>
          <a:prstGeom prst="rect">
            <a:avLst/>
          </a:prstGeom>
          <a:noFill/>
          <a:ln>
            <a:solidFill>
              <a:srgbClr val="990099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Comic Sans MS" panose="030F0702030302020204" pitchFamily="66" charset="0"/>
              </a:rPr>
              <a:t>Валентина Александровна работает в нашем детском саду 25 лет. За время работы с ней,  я узнала её как позитивного, доброжелательного человека, профессионального педагога, внимательного, отзывчивого воспитателя. Валентину Александровну любят её воспитанники, с уважением относятся их родители и педагогический коллектив нашего детского сада. Уже не  один год она является председателем профсоюзного комитета. С вниманием выслушает просьбу и старается оказать посильную помощь.  Для своих двоих детей – сына и доченьки является  авторитетом, любящей и заботливой мамой. Хочу пожелать ей дальнейших успехов в работе,  творчестве, семейного благополучия и, чтобы её дети и воспитанники радовали своими успехами в  дальнейшем.</a:t>
            </a:r>
          </a:p>
          <a:p>
            <a:r>
              <a:rPr lang="ru-RU" sz="1400" dirty="0" smtClean="0">
                <a:latin typeface="Comic Sans MS" panose="030F0702030302020204" pitchFamily="66" charset="0"/>
              </a:rPr>
              <a:t>Тимофеева С.А. - воспитатель</a:t>
            </a:r>
            <a:endParaRPr lang="ru-RU" sz="1400" dirty="0"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74176" y="1916832"/>
            <a:ext cx="4824536" cy="4616648"/>
          </a:xfrm>
          <a:prstGeom prst="rect">
            <a:avLst/>
          </a:prstGeom>
          <a:noFill/>
          <a:ln>
            <a:solidFill>
              <a:srgbClr val="990099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Comic Sans MS" panose="030F0702030302020204" pitchFamily="66" charset="0"/>
              </a:rPr>
              <a:t>Валентина Александровна – целеустремлённый педагог, всегда добивающийся поставленной цели. Творческая личность,  открытый и доброжелательный человек. Педагоги детского сада высоко оценивают её  профессиональные знания и умения. Во взаимодействии </a:t>
            </a:r>
            <a:r>
              <a:rPr lang="ru-RU" sz="1400" dirty="0">
                <a:latin typeface="Comic Sans MS" panose="030F0702030302020204" pitchFamily="66" charset="0"/>
              </a:rPr>
              <a:t> </a:t>
            </a:r>
            <a:r>
              <a:rPr lang="ru-RU" sz="1400" dirty="0" smtClean="0">
                <a:latin typeface="Comic Sans MS" panose="030F0702030302020204" pitchFamily="66" charset="0"/>
              </a:rPr>
              <a:t>с педагогами вежлива и тактична, пользуется уважением и вносит эмоциональный настрой в коллектив. Действует самостоятельно, имеет своё мнение, умеет быстро  принимать  решения в сложных ситуациях. Общение воспитателя с детьми в форме сотрудничества – спокойное, эмоциональное, поддерживающее познавательный  интерес к деятельности. Валентина Александровна тесно сотрудничает  с родителями. Родители отзываются на просьбы воспитателя, вместе обсуждают проблемы воспитания детей. Я хочу пожелать, чтобы её  профессиональный путь был интересным, творческим и, чтобы её воспитанники чувствовали себя как дома – комфортно.</a:t>
            </a:r>
          </a:p>
          <a:p>
            <a:r>
              <a:rPr lang="ru-RU" sz="1400" dirty="0" smtClean="0">
                <a:latin typeface="Comic Sans MS" panose="030F0702030302020204" pitchFamily="66" charset="0"/>
              </a:rPr>
              <a:t>Яковлева О.Д. - воспитатель</a:t>
            </a:r>
            <a:endParaRPr lang="ru-RU" sz="1400" dirty="0">
              <a:latin typeface="Comic Sans MS" panose="030F0702030302020204" pitchFamily="66" charset="0"/>
            </a:endParaRPr>
          </a:p>
        </p:txBody>
      </p:sp>
      <p:pic>
        <p:nvPicPr>
          <p:cNvPr id="5124" name="Picture 4" descr="https://im3-tub-ru.yandex.net/i?id=b501c3ee7d2bd1afdc6f4c984380d023-l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3088" y="43889"/>
            <a:ext cx="4326712" cy="1800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9117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332656"/>
            <a:ext cx="37369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A00FA"/>
                </a:solidFill>
                <a:latin typeface="Comic Sans MS" panose="030F0702030302020204" pitchFamily="66" charset="0"/>
              </a:rPr>
              <a:t>Отзывы родителей:</a:t>
            </a:r>
            <a:endParaRPr lang="ru-RU" sz="2800" b="1" dirty="0">
              <a:solidFill>
                <a:srgbClr val="FA00FA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1" y="836717"/>
            <a:ext cx="3808927" cy="5478423"/>
          </a:xfrm>
          <a:prstGeom prst="rect">
            <a:avLst/>
          </a:prstGeom>
          <a:noFill/>
          <a:ln>
            <a:solidFill>
              <a:srgbClr val="990099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Comic Sans MS" panose="030F0702030302020204" pitchFamily="66" charset="0"/>
              </a:rPr>
              <a:t>Абрамова В.А. воспитатель детского сада №10 </a:t>
            </a:r>
            <a:r>
              <a:rPr lang="ru-RU" sz="1400" dirty="0" err="1" smtClean="0">
                <a:latin typeface="Comic Sans MS" panose="030F0702030302020204" pitchFamily="66" charset="0"/>
              </a:rPr>
              <a:t>г.Нерчинска</a:t>
            </a:r>
            <a:r>
              <a:rPr lang="ru-RU" sz="1400" dirty="0" smtClean="0">
                <a:latin typeface="Comic Sans MS" panose="030F0702030302020204" pitchFamily="66" charset="0"/>
              </a:rPr>
              <a:t> – это грамотный, </a:t>
            </a:r>
          </a:p>
          <a:p>
            <a:r>
              <a:rPr lang="ru-RU" sz="1400" dirty="0" smtClean="0">
                <a:latin typeface="Comic Sans MS" panose="030F0702030302020204" pitchFamily="66" charset="0"/>
              </a:rPr>
              <a:t>высококвалифицированный специалист. Является ярким представителем «старой школы» в лучшем понимании этой фразы. Хочу отметить, чуткое отношение педагога к детям, заботу, внимание, доброту и теплоту. Воспитывая детей, Валентина Александровна умеет подобрать индивидуальный подход к каждому ребёнку. Обладая немалым багажом педагогического опыта и знаний, она знает, как мягко и ненавязчиво в игровой  форме научить малышей дружить и уважать друг друга, творить и фантазировать, ценить прекрасное, любить себя и свою семью. Я полностью доверяю нашему воспитателю, ведь оставляя ребёнка на весь день, родителю очень важно знать, что его чадо в надёжных руках. И я спокойна за жизнь и безопасность своего ребёнка. </a:t>
            </a:r>
            <a:endParaRPr lang="ru-RU" sz="1400" dirty="0">
              <a:latin typeface="Comic Sans MS" panose="030F0702030302020204" pitchFamily="66" charset="0"/>
            </a:endParaRPr>
          </a:p>
          <a:p>
            <a:r>
              <a:rPr lang="ru-RU" sz="1400" dirty="0" smtClean="0">
                <a:latin typeface="Comic Sans MS" panose="030F0702030302020204" pitchFamily="66" charset="0"/>
              </a:rPr>
              <a:t>Большое спасибо!</a:t>
            </a:r>
          </a:p>
          <a:p>
            <a:r>
              <a:rPr lang="ru-RU" sz="1400" dirty="0" err="1" smtClean="0">
                <a:latin typeface="Comic Sans MS" panose="030F0702030302020204" pitchFamily="66" charset="0"/>
              </a:rPr>
              <a:t>Хулугурова</a:t>
            </a:r>
            <a:r>
              <a:rPr lang="ru-RU" sz="1400" dirty="0" smtClean="0">
                <a:latin typeface="Comic Sans MS" panose="030F0702030302020204" pitchFamily="66" charset="0"/>
              </a:rPr>
              <a:t> Е.А.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11960" y="18010"/>
            <a:ext cx="4752528" cy="5047536"/>
          </a:xfrm>
          <a:prstGeom prst="rect">
            <a:avLst/>
          </a:prstGeom>
          <a:noFill/>
          <a:ln>
            <a:solidFill>
              <a:srgbClr val="990099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Comic Sans MS" panose="030F0702030302020204" pitchFamily="66" charset="0"/>
              </a:rPr>
              <a:t>Наш сын Артём второй год под опекой Абрамовой В.А. и очень радует то, что с первых дней работы в нашей группе она сразу нашла общий язык с детьми и  родителями. Это грамотный, отзывчивый человек, профессионал своего дела. Хочется отметить её  чуткое отношение к детям, заботу, внимание,  индивидуальный подход к каждому ребёнку, доброту  и тепло. Ребёнок с радостью идёт в детский сад,  потому что там его встретит любимый воспитатель, с которым ему интересно и можно поделиться своими детскими впечатлениями и переживаниями.   Валентина Александровна умеет заинтересовать детей, увлечь. В группе царит комфортная тёплая обстановка, благодаря вниманию и пониманию. </a:t>
            </a:r>
          </a:p>
          <a:p>
            <a:r>
              <a:rPr lang="ru-RU" sz="1400" dirty="0" smtClean="0">
                <a:latin typeface="Comic Sans MS" panose="030F0702030302020204" pitchFamily="66" charset="0"/>
              </a:rPr>
              <a:t>С родителями  Валентина Александровна тактична, всегда расскажет, чего достиг ребёнок, или над чем позаниматься с  ним дополнительно дома. Оставляя ребёнка в детском саду, мы спокойны за него и знаем, что ему не будет скучно.</a:t>
            </a:r>
          </a:p>
          <a:p>
            <a:r>
              <a:rPr lang="ru-RU" sz="1400" dirty="0" smtClean="0">
                <a:latin typeface="Comic Sans MS" panose="030F0702030302020204" pitchFamily="66" charset="0"/>
              </a:rPr>
              <a:t>Спасибо Вам, Валентина Александровна, за воспитание нашего ребёнка!</a:t>
            </a:r>
          </a:p>
          <a:p>
            <a:r>
              <a:rPr lang="ru-RU" sz="1400" dirty="0" smtClean="0">
                <a:latin typeface="Comic Sans MS" panose="030F0702030302020204" pitchFamily="66" charset="0"/>
              </a:rPr>
              <a:t>С уважением, родители </a:t>
            </a:r>
            <a:r>
              <a:rPr lang="ru-RU" sz="1400" dirty="0" err="1" smtClean="0">
                <a:latin typeface="Comic Sans MS" panose="030F0702030302020204" pitchFamily="66" charset="0"/>
              </a:rPr>
              <a:t>Подшивалова</a:t>
            </a:r>
            <a:r>
              <a:rPr lang="ru-RU" sz="1400" dirty="0" smtClean="0">
                <a:latin typeface="Comic Sans MS" panose="030F0702030302020204" pitchFamily="66" charset="0"/>
              </a:rPr>
              <a:t> Артёма.</a:t>
            </a:r>
            <a:endParaRPr lang="ru-RU" sz="1400" dirty="0">
              <a:latin typeface="Comic Sans MS" panose="030F0702030302020204" pitchFamily="66" charset="0"/>
            </a:endParaRPr>
          </a:p>
        </p:txBody>
      </p:sp>
      <p:pic>
        <p:nvPicPr>
          <p:cNvPr id="6146" name="Picture 2" descr="http://xn----7sbbaqcfxwyglx7dze.xn--p1ai/wp-content/uploads/2016/05/xECB8QGttb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955272"/>
            <a:ext cx="2520280" cy="190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4967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5536" y="332656"/>
            <a:ext cx="28712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A00FA"/>
                </a:solidFill>
                <a:latin typeface="Comic Sans MS" panose="030F0702030302020204" pitchFamily="66" charset="0"/>
              </a:rPr>
              <a:t>Отзывы детей:</a:t>
            </a:r>
            <a:endParaRPr lang="ru-RU" sz="2800" b="1" dirty="0">
              <a:solidFill>
                <a:srgbClr val="FA00FA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7504" y="855876"/>
            <a:ext cx="8856984" cy="3016210"/>
          </a:xfrm>
          <a:prstGeom prst="rect">
            <a:avLst/>
          </a:prstGeom>
          <a:noFill/>
          <a:ln>
            <a:solidFill>
              <a:srgbClr val="990099"/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Comic Sans MS" panose="030F0702030302020204" pitchFamily="66" charset="0"/>
              </a:rPr>
              <a:t>Артём П.: «Валентина Александровна добрая, ласковая, хорошая. Она мне нравится.» </a:t>
            </a:r>
          </a:p>
          <a:p>
            <a:endParaRPr lang="ru-RU" sz="1600" dirty="0">
              <a:latin typeface="Comic Sans MS" panose="030F0702030302020204" pitchFamily="66" charset="0"/>
            </a:endParaRPr>
          </a:p>
          <a:p>
            <a:r>
              <a:rPr lang="ru-RU" sz="1600" dirty="0" smtClean="0">
                <a:latin typeface="Comic Sans MS" panose="030F0702030302020204" pitchFamily="66" charset="0"/>
              </a:rPr>
              <a:t>Даша К.: «Вы – красивая, добрая, умная. Я вас люблю.»</a:t>
            </a:r>
          </a:p>
          <a:p>
            <a:endParaRPr lang="ru-RU" sz="1600" dirty="0">
              <a:latin typeface="Comic Sans MS" panose="030F0702030302020204" pitchFamily="66" charset="0"/>
            </a:endParaRPr>
          </a:p>
          <a:p>
            <a:r>
              <a:rPr lang="ru-RU" sz="1600" dirty="0" smtClean="0">
                <a:latin typeface="Comic Sans MS" panose="030F0702030302020204" pitchFamily="66" charset="0"/>
              </a:rPr>
              <a:t>Соня О.: «Вы красивая, вы о нас заботитесь, улаживаете спать, проводите интересные занятия. С вами весело.»</a:t>
            </a:r>
          </a:p>
          <a:p>
            <a:endParaRPr lang="ru-RU" sz="1600" dirty="0">
              <a:latin typeface="Comic Sans MS" panose="030F0702030302020204" pitchFamily="66" charset="0"/>
            </a:endParaRPr>
          </a:p>
          <a:p>
            <a:r>
              <a:rPr lang="ru-RU" sz="1600" dirty="0" smtClean="0">
                <a:latin typeface="Comic Sans MS" panose="030F0702030302020204" pitchFamily="66" charset="0"/>
              </a:rPr>
              <a:t>Маша Б.: «Валентина Александровна хорошая, учит детей, добрая. С ней не скучно. Желаю ей здоровья, счастья.»</a:t>
            </a:r>
          </a:p>
          <a:p>
            <a:endParaRPr lang="ru-RU" sz="1600" dirty="0">
              <a:latin typeface="Comic Sans MS" panose="030F0702030302020204" pitchFamily="66" charset="0"/>
            </a:endParaRPr>
          </a:p>
          <a:p>
            <a:r>
              <a:rPr lang="ru-RU" sz="1600" dirty="0" smtClean="0">
                <a:latin typeface="Comic Sans MS" panose="030F0702030302020204" pitchFamily="66" charset="0"/>
              </a:rPr>
              <a:t>Никита К.: «Вы красивая, ласковая, милая. Желаю, чтобы ты была всегда красивой.»</a:t>
            </a:r>
          </a:p>
          <a:p>
            <a:endParaRPr lang="ru-RU" sz="1400" dirty="0"/>
          </a:p>
        </p:txBody>
      </p:sp>
      <p:sp>
        <p:nvSpPr>
          <p:cNvPr id="4" name="AutoShape 2" descr="http://newtut.ru/photos/multfilmy-dlya-godovalyh-detok-36728-larg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://newtut.ru/photos/multfilmy-dlya-godovalyh-detok-36728-large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4" name="Picture 6" descr="http://4.bp.blogspot.com/-LZQXj50Eb3I/Vki6hnMMHvI/AAAAAAAAEbw/jW9Umc3FNxc/s1600/%25D0%25B4%25D0%25B5%25D1%2582%25D0%25B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724780"/>
            <a:ext cx="4248472" cy="3159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5387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a2b2.ru/storage/images/kindergardens/9146/teachers/17885/17885_main_7a82425cff1a2e31db4f934a6cc4f49a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3" y="-11624"/>
            <a:ext cx="9206996" cy="6869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528" y="332656"/>
            <a:ext cx="562686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990099"/>
                </a:solidFill>
                <a:latin typeface="Comic Sans MS" panose="030F0702030302020204" pitchFamily="66" charset="0"/>
              </a:rPr>
              <a:t>15.Приложение. </a:t>
            </a:r>
          </a:p>
          <a:p>
            <a:r>
              <a:rPr lang="ru-RU" sz="4800" b="1" dirty="0">
                <a:solidFill>
                  <a:srgbClr val="990099"/>
                </a:solidFill>
                <a:latin typeface="Comic Sans MS" panose="030F0702030302020204" pitchFamily="66" charset="0"/>
              </a:rPr>
              <a:t>Ф</a:t>
            </a:r>
            <a:r>
              <a:rPr lang="ru-RU" sz="4800" b="1" dirty="0" smtClean="0">
                <a:solidFill>
                  <a:srgbClr val="990099"/>
                </a:solidFill>
                <a:latin typeface="Comic Sans MS" panose="030F0702030302020204" pitchFamily="66" charset="0"/>
              </a:rPr>
              <a:t>отоальбом</a:t>
            </a:r>
            <a:endParaRPr lang="ru-RU" sz="4800" b="1" dirty="0">
              <a:solidFill>
                <a:srgbClr val="990099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2200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29600" y="335703"/>
            <a:ext cx="39629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990099"/>
                </a:solidFill>
                <a:latin typeface="Comic Sans MS" panose="030F0702030302020204" pitchFamily="66" charset="0"/>
              </a:rPr>
              <a:t>Работа с родителями</a:t>
            </a:r>
            <a:endParaRPr lang="ru-RU" sz="2800" b="1" dirty="0">
              <a:solidFill>
                <a:srgbClr val="990099"/>
              </a:solidFill>
              <a:latin typeface="Comic Sans MS" panose="030F0702030302020204" pitchFamily="66" charset="0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1800" y="980727"/>
            <a:ext cx="3472100" cy="2604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204" y="980726"/>
            <a:ext cx="3343723" cy="2507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 descr="H:\P104063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8899" y="3877325"/>
            <a:ext cx="3605001" cy="270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:\P104089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684" y="3954416"/>
            <a:ext cx="3502212" cy="2626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:\P104060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517310"/>
            <a:ext cx="3024336" cy="2268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8695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9712" y="404664"/>
            <a:ext cx="4976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990099"/>
                </a:solidFill>
                <a:latin typeface="Comic Sans MS" panose="030F0702030302020204" pitchFamily="66" charset="0"/>
              </a:rPr>
              <a:t>Учимся, играем, трудимся</a:t>
            </a:r>
            <a:endParaRPr lang="ru-RU" sz="2800" b="1" dirty="0">
              <a:solidFill>
                <a:srgbClr val="990099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89868"/>
            <a:ext cx="2867264" cy="2150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5879" y="965268"/>
            <a:ext cx="2821807" cy="2116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 descr="H:\P104052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7589" y="2564904"/>
            <a:ext cx="2784310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H:\P104065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366" y="3897052"/>
            <a:ext cx="288032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:\P104068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69" y="3861048"/>
            <a:ext cx="2928325" cy="2196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8065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a2b2.ru/storage/images/kindergardens/9146/teachers/17885/17885_main_7a82425cff1a2e31db4f934a6cc4f49a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906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3528" y="260648"/>
            <a:ext cx="61926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990099"/>
                </a:solidFill>
                <a:latin typeface="Comic Sans MS" panose="030F0702030302020204" pitchFamily="66" charset="0"/>
              </a:rPr>
              <a:t>1.Общие сведения</a:t>
            </a:r>
            <a:endParaRPr lang="ru-RU" sz="4800" b="1" dirty="0">
              <a:solidFill>
                <a:srgbClr val="990099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95936" y="23488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2503488" y="149701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2503488" y="149701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4064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96442" y="332656"/>
            <a:ext cx="44005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990099"/>
                </a:solidFill>
                <a:latin typeface="Comic Sans MS" panose="030F0702030302020204" pitchFamily="66" charset="0"/>
              </a:rPr>
              <a:t>Наши полезные посиделки</a:t>
            </a:r>
            <a:endParaRPr lang="ru-RU" sz="2400" b="1" dirty="0">
              <a:solidFill>
                <a:srgbClr val="990099"/>
              </a:solidFill>
              <a:latin typeface="Comic Sans MS" panose="030F0702030302020204" pitchFamily="66" charset="0"/>
            </a:endParaRPr>
          </a:p>
        </p:txBody>
      </p:sp>
      <p:pic>
        <p:nvPicPr>
          <p:cNvPr id="12290" name="Picture 2" descr="H:\P104066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88640"/>
            <a:ext cx="4058749" cy="3044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H:\P104079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8065" y="1772816"/>
            <a:ext cx="4168941" cy="3126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:\P104082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3501008"/>
            <a:ext cx="4132533" cy="309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6115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83915" y="122726"/>
            <a:ext cx="29642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990099"/>
                </a:solidFill>
                <a:latin typeface="Comic Sans MS" panose="030F0702030302020204" pitchFamily="66" charset="0"/>
              </a:rPr>
              <a:t>Моё творчество</a:t>
            </a:r>
            <a:endParaRPr lang="ru-RU" sz="2800" b="1" dirty="0">
              <a:solidFill>
                <a:srgbClr val="990099"/>
              </a:solidFill>
              <a:latin typeface="Comic Sans MS" panose="030F0702030302020204" pitchFamily="66" charset="0"/>
            </a:endParaRPr>
          </a:p>
        </p:txBody>
      </p:sp>
      <p:pic>
        <p:nvPicPr>
          <p:cNvPr id="11266" name="Picture 2" descr="H:\IMAG467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86" y="116632"/>
            <a:ext cx="2976091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H:\IMAG470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018" y="4874332"/>
            <a:ext cx="2615793" cy="1962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:\IMAG471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544" y="1328304"/>
            <a:ext cx="2496077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 descr="H:\IMG_20161227_10493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0982" y="96282"/>
            <a:ext cx="2890834" cy="2168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1" name="Picture 7" descr="H:\P104087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37" y="2564904"/>
            <a:ext cx="2947356" cy="2210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H:\DCIM\104_PANA\P104089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0983" y="2348880"/>
            <a:ext cx="2890834" cy="2168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3" name="Picture 9" descr="H:\DCIM\104_PANA\P1040897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3839" y="4653136"/>
            <a:ext cx="2634932" cy="1976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4" name="Picture 10" descr="H:\DCIM\104_PANA\P1040898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1753" y="4005064"/>
            <a:ext cx="2688297" cy="2016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2308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86264" y="404664"/>
            <a:ext cx="775564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rgbClr val="990099"/>
                </a:solidFill>
                <a:latin typeface="Comic Sans MS" panose="030F0702030302020204" pitchFamily="66" charset="0"/>
              </a:rPr>
              <a:t>Спасибо за внимание!</a:t>
            </a:r>
          </a:p>
        </p:txBody>
      </p:sp>
      <p:pic>
        <p:nvPicPr>
          <p:cNvPr id="13318" name="Picture 6" descr="https://im2-tub-ru.yandex.net/i?id=1de877ac03e491e4fc482479ab5be014-l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745" y="1525146"/>
            <a:ext cx="7620000" cy="5076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8512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2745116"/>
              </p:ext>
            </p:extLst>
          </p:nvPr>
        </p:nvGraphicFramePr>
        <p:xfrm>
          <a:off x="899592" y="548680"/>
          <a:ext cx="7560840" cy="565465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780420"/>
                <a:gridCol w="3780420"/>
              </a:tblGrid>
              <a:tr h="485852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ФИО воспитателя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Абрамова Валентина</a:t>
                      </a:r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Александровна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8585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Дата рождения</a:t>
                      </a:r>
                      <a:endParaRPr lang="ru-RU" sz="14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05.09.1972</a:t>
                      </a:r>
                      <a:endParaRPr lang="ru-RU" sz="14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8585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Образование</a:t>
                      </a:r>
                      <a:endParaRPr lang="ru-RU" sz="14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2012г.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, </a:t>
                      </a:r>
                      <a:r>
                        <a:rPr lang="ru-RU" sz="1400" baseline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ФГБОУ «ЗабГУ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»</a:t>
                      </a:r>
                      <a:endParaRPr lang="ru-RU" sz="14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8585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Специальность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по диплому</a:t>
                      </a:r>
                      <a:endParaRPr lang="ru-RU" sz="14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Психолог.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П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реподаватель психологии</a:t>
                      </a:r>
                      <a:endParaRPr lang="ru-RU" sz="14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8585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Место работы</a:t>
                      </a:r>
                      <a:endParaRPr lang="ru-RU" sz="14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МБДОУ детский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сад общеразвивающего вида №10 </a:t>
                      </a:r>
                      <a:r>
                        <a:rPr lang="ru-RU" sz="1400" baseline="0" dirty="0" err="1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г.Нерчинска</a:t>
                      </a:r>
                      <a:endParaRPr lang="ru-RU" sz="14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8585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Занимаемая должность</a:t>
                      </a:r>
                      <a:endParaRPr lang="ru-RU" sz="14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Воспитатель</a:t>
                      </a:r>
                      <a:endParaRPr lang="ru-RU" sz="14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8585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Дата назначения на должность</a:t>
                      </a:r>
                      <a:endParaRPr lang="ru-RU" sz="14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01.11.2006г.</a:t>
                      </a:r>
                      <a:endParaRPr lang="ru-RU" sz="14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8585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Общий стаж трудовой деятельности</a:t>
                      </a:r>
                      <a:endParaRPr lang="ru-RU" sz="14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26 лет</a:t>
                      </a:r>
                      <a:endParaRPr lang="ru-RU" sz="14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8585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Педагогический стаж</a:t>
                      </a:r>
                      <a:endParaRPr lang="ru-RU" sz="14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10 лет</a:t>
                      </a:r>
                      <a:endParaRPr lang="ru-RU" sz="14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8585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Квалификационная категория,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дата присвоения</a:t>
                      </a:r>
                      <a:endParaRPr lang="ru-RU" sz="14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Первая;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01.07.2014г.</a:t>
                      </a:r>
                      <a:endParaRPr lang="ru-RU" sz="14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8585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Курсы повышения квалификации</a:t>
                      </a:r>
                      <a:endParaRPr lang="ru-RU" sz="14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С 13.10.2014г. по 25.10.2014г. «Обновление содержания дошкольного образования», </a:t>
                      </a:r>
                      <a:r>
                        <a:rPr lang="ru-RU" sz="1400" dirty="0" err="1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г.Чита</a:t>
                      </a:r>
                      <a:endParaRPr lang="ru-RU" sz="14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1359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a2b2.ru/storage/images/kindergardens/9146/teachers/17885/17885_main_7a82425cff1a2e31db4f934a6cc4f49a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906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5536" y="188640"/>
            <a:ext cx="40799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990099"/>
                </a:solidFill>
                <a:latin typeface="Comic Sans MS" panose="030F0702030302020204" pitchFamily="66" charset="0"/>
              </a:rPr>
              <a:t>2.Мой девиз</a:t>
            </a:r>
            <a:endParaRPr lang="ru-RU" sz="4800" b="1" dirty="0">
              <a:solidFill>
                <a:srgbClr val="990099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0893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3568" y="332656"/>
            <a:ext cx="7461448" cy="3474720"/>
          </a:xfrm>
        </p:spPr>
        <p:txBody>
          <a:bodyPr/>
          <a:lstStyle/>
          <a:p>
            <a:pPr marL="45720" indent="0" algn="ctr">
              <a:buNone/>
            </a:pPr>
            <a:r>
              <a:rPr lang="ru-RU" sz="3600" b="1" dirty="0">
                <a:solidFill>
                  <a:srgbClr val="FA00FA"/>
                </a:solidFill>
                <a:latin typeface="Comic Sans MS" panose="030F0702030302020204" pitchFamily="66" charset="0"/>
              </a:rPr>
              <a:t>Пришла в детский сад –</a:t>
            </a:r>
          </a:p>
          <a:p>
            <a:pPr marL="45720" indent="0" algn="ctr">
              <a:buNone/>
            </a:pPr>
            <a:r>
              <a:rPr lang="ru-RU" sz="3600" b="1" dirty="0" smtClean="0">
                <a:solidFill>
                  <a:srgbClr val="FA00FA"/>
                </a:solidFill>
                <a:latin typeface="Comic Sans MS" panose="030F0702030302020204" pitchFamily="66" charset="0"/>
              </a:rPr>
              <a:t>улыбнись </a:t>
            </a:r>
            <a:r>
              <a:rPr lang="ru-RU" sz="3600" b="1" dirty="0">
                <a:solidFill>
                  <a:srgbClr val="FA00FA"/>
                </a:solidFill>
                <a:latin typeface="Comic Sans MS" panose="030F0702030302020204" pitchFamily="66" charset="0"/>
              </a:rPr>
              <a:t>на </a:t>
            </a:r>
            <a:r>
              <a:rPr lang="ru-RU" sz="3600" b="1" dirty="0" smtClean="0">
                <a:solidFill>
                  <a:srgbClr val="FA00FA"/>
                </a:solidFill>
                <a:latin typeface="Comic Sans MS" panose="030F0702030302020204" pitchFamily="66" charset="0"/>
              </a:rPr>
              <a:t>пороге.</a:t>
            </a:r>
          </a:p>
          <a:p>
            <a:pPr marL="45720" indent="0" algn="ctr">
              <a:buNone/>
            </a:pPr>
            <a:r>
              <a:rPr lang="ru-RU" sz="3600" b="1" dirty="0" smtClean="0">
                <a:solidFill>
                  <a:srgbClr val="FA00FA"/>
                </a:solidFill>
                <a:latin typeface="Comic Sans MS" panose="030F0702030302020204" pitchFamily="66" charset="0"/>
              </a:rPr>
              <a:t>Всё </a:t>
            </a:r>
            <a:r>
              <a:rPr lang="ru-RU" sz="3600" b="1" dirty="0">
                <a:solidFill>
                  <a:srgbClr val="FA00FA"/>
                </a:solidFill>
                <a:latin typeface="Comic Sans MS" panose="030F0702030302020204" pitchFamily="66" charset="0"/>
              </a:rPr>
              <a:t>то, что ты детям отдашь,</a:t>
            </a:r>
            <a:br>
              <a:rPr lang="ru-RU" sz="3600" b="1" dirty="0">
                <a:solidFill>
                  <a:srgbClr val="FA00FA"/>
                </a:solidFill>
                <a:latin typeface="Comic Sans MS" panose="030F0702030302020204" pitchFamily="66" charset="0"/>
              </a:rPr>
            </a:br>
            <a:r>
              <a:rPr lang="ru-RU" sz="3600" b="1" dirty="0">
                <a:solidFill>
                  <a:srgbClr val="FA00FA"/>
                </a:solidFill>
                <a:latin typeface="Comic Sans MS" panose="030F0702030302020204" pitchFamily="66" charset="0"/>
              </a:rPr>
              <a:t>Тебе возвратится в итоге.</a:t>
            </a:r>
          </a:p>
          <a:p>
            <a:endParaRPr lang="ru-RU" dirty="0"/>
          </a:p>
        </p:txBody>
      </p:sp>
      <p:pic>
        <p:nvPicPr>
          <p:cNvPr id="4" name="Picture 2" descr="C:\Users\Юра\Desktop\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645024"/>
            <a:ext cx="3800915" cy="3040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7011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a2b2.ru/storage/images/kindergardens/9146/teachers/17885/17885_main_7a82425cff1a2e31db4f934a6cc4f49a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569" y="0"/>
            <a:ext cx="908920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9552" y="260648"/>
            <a:ext cx="4818948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990099"/>
                </a:solidFill>
                <a:latin typeface="Comic Sans MS" panose="030F0702030302020204" pitchFamily="66" charset="0"/>
              </a:rPr>
              <a:t>3.Моё</a:t>
            </a:r>
            <a:r>
              <a:rPr lang="ru-RU" sz="4400" b="1" dirty="0">
                <a:solidFill>
                  <a:srgbClr val="990099"/>
                </a:solidFill>
                <a:latin typeface="Comic Sans MS" panose="030F0702030302020204" pitchFamily="66" charset="0"/>
              </a:rPr>
              <a:t> </a:t>
            </a:r>
            <a:endParaRPr lang="ru-RU" sz="4400" b="1" dirty="0" smtClean="0">
              <a:solidFill>
                <a:srgbClr val="990099"/>
              </a:solidFill>
              <a:latin typeface="Comic Sans MS" panose="030F0702030302020204" pitchFamily="66" charset="0"/>
            </a:endParaRPr>
          </a:p>
          <a:p>
            <a:r>
              <a:rPr lang="ru-RU" sz="4400" b="1" dirty="0">
                <a:solidFill>
                  <a:srgbClr val="990099"/>
                </a:solidFill>
                <a:latin typeface="Comic Sans MS" panose="030F0702030302020204" pitchFamily="66" charset="0"/>
              </a:rPr>
              <a:t>п</a:t>
            </a:r>
            <a:r>
              <a:rPr lang="ru-RU" sz="4400" b="1" dirty="0" smtClean="0">
                <a:solidFill>
                  <a:srgbClr val="990099"/>
                </a:solidFill>
                <a:latin typeface="Comic Sans MS" panose="030F0702030302020204" pitchFamily="66" charset="0"/>
              </a:rPr>
              <a:t>едагогическое </a:t>
            </a:r>
          </a:p>
          <a:p>
            <a:r>
              <a:rPr lang="ru-RU" sz="4400" b="1" dirty="0" smtClean="0">
                <a:solidFill>
                  <a:srgbClr val="990099"/>
                </a:solidFill>
                <a:latin typeface="Comic Sans MS" panose="030F0702030302020204" pitchFamily="66" charset="0"/>
              </a:rPr>
              <a:t>кредо</a:t>
            </a:r>
            <a:endParaRPr lang="ru-RU" sz="4400" b="1" dirty="0">
              <a:solidFill>
                <a:srgbClr val="990099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3574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756</TotalTime>
  <Words>2938</Words>
  <Application>Microsoft Office PowerPoint</Application>
  <PresentationFormat>Экран (4:3)</PresentationFormat>
  <Paragraphs>336</Paragraphs>
  <Slides>52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52</vt:i4>
      </vt:variant>
    </vt:vector>
  </HeadingPairs>
  <TitlesOfParts>
    <vt:vector size="53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Юра</dc:creator>
  <cp:lastModifiedBy>Тётя Валя</cp:lastModifiedBy>
  <cp:revision>55</cp:revision>
  <dcterms:created xsi:type="dcterms:W3CDTF">2017-03-05T00:10:41Z</dcterms:created>
  <dcterms:modified xsi:type="dcterms:W3CDTF">2017-03-22T03:20:36Z</dcterms:modified>
</cp:coreProperties>
</file>